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737" r:id="rId1"/>
  </p:sldMasterIdLst>
  <p:notesMasterIdLst>
    <p:notesMasterId r:id="rId103"/>
  </p:notesMasterIdLst>
  <p:sldIdLst>
    <p:sldId id="431" r:id="rId2"/>
    <p:sldId id="28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9" r:id="rId15"/>
    <p:sldId id="300" r:id="rId16"/>
    <p:sldId id="301" r:id="rId17"/>
    <p:sldId id="302" r:id="rId18"/>
    <p:sldId id="361" r:id="rId19"/>
    <p:sldId id="433" r:id="rId20"/>
    <p:sldId id="362" r:id="rId21"/>
    <p:sldId id="363" r:id="rId22"/>
    <p:sldId id="364" r:id="rId23"/>
    <p:sldId id="365" r:id="rId24"/>
    <p:sldId id="366" r:id="rId25"/>
    <p:sldId id="367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29" r:id="rId35"/>
    <p:sldId id="319" r:id="rId36"/>
    <p:sldId id="320" r:id="rId37"/>
    <p:sldId id="352" r:id="rId38"/>
    <p:sldId id="345" r:id="rId39"/>
    <p:sldId id="346" r:id="rId40"/>
    <p:sldId id="323" r:id="rId41"/>
    <p:sldId id="324" r:id="rId42"/>
    <p:sldId id="347" r:id="rId43"/>
    <p:sldId id="348" r:id="rId44"/>
    <p:sldId id="434" r:id="rId45"/>
    <p:sldId id="350" r:id="rId46"/>
    <p:sldId id="349" r:id="rId47"/>
    <p:sldId id="321" r:id="rId48"/>
    <p:sldId id="325" r:id="rId49"/>
    <p:sldId id="326" r:id="rId50"/>
    <p:sldId id="32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429" r:id="rId60"/>
    <p:sldId id="430" r:id="rId61"/>
    <p:sldId id="386" r:id="rId62"/>
    <p:sldId id="390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32" r:id="rId72"/>
    <p:sldId id="405" r:id="rId73"/>
    <p:sldId id="406" r:id="rId74"/>
    <p:sldId id="407" r:id="rId75"/>
    <p:sldId id="408" r:id="rId76"/>
    <p:sldId id="409" r:id="rId77"/>
    <p:sldId id="410" r:id="rId78"/>
    <p:sldId id="411" r:id="rId79"/>
    <p:sldId id="412" r:id="rId80"/>
    <p:sldId id="413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  <p:sldId id="422" r:id="rId90"/>
    <p:sldId id="423" r:id="rId91"/>
    <p:sldId id="424" r:id="rId92"/>
    <p:sldId id="425" r:id="rId93"/>
    <p:sldId id="436" r:id="rId94"/>
    <p:sldId id="437" r:id="rId95"/>
    <p:sldId id="438" r:id="rId96"/>
    <p:sldId id="439" r:id="rId97"/>
    <p:sldId id="440" r:id="rId98"/>
    <p:sldId id="441" r:id="rId99"/>
    <p:sldId id="426" r:id="rId100"/>
    <p:sldId id="427" r:id="rId101"/>
    <p:sldId id="428" r:id="rId10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Tahoma" panose="020B0604030504040204" pitchFamily="34" charset="0"/>
      <p:regular r:id="rId108"/>
      <p:bold r:id="rId109"/>
    </p:embeddedFont>
    <p:embeddedFont>
      <p:font typeface="Verdana" panose="020B0604030504040204" pitchFamily="34" charset="0"/>
      <p:regular r:id="rId110"/>
      <p:bold r:id="rId111"/>
      <p:italic r:id="rId112"/>
      <p:boldItalic r:id="rId113"/>
    </p:embeddedFont>
    <p:embeddedFont>
      <p:font typeface="Comic Sans MS" panose="030F0702030302020204" pitchFamily="66" charset="0"/>
      <p:regular r:id="rId114"/>
      <p:bold r:id="rId115"/>
    </p:embeddedFont>
  </p:embeddedFontLst>
  <p:custDataLst>
    <p:tags r:id="rId1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505" autoAdjust="0"/>
    <p:restoredTop sz="94660"/>
  </p:normalViewPr>
  <p:slideViewPr>
    <p:cSldViewPr>
      <p:cViewPr varScale="1">
        <p:scale>
          <a:sx n="107" d="100"/>
          <a:sy n="107" d="100"/>
        </p:scale>
        <p:origin x="-826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952"/>
    </p:cViewPr>
  </p:sorterViewPr>
  <p:notesViewPr>
    <p:cSldViewPr>
      <p:cViewPr varScale="1">
        <p:scale>
          <a:sx n="71" d="100"/>
          <a:sy n="71" d="100"/>
        </p:scale>
        <p:origin x="-284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6B365-EE9D-49BA-8017-E12414C13D7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81582-10EF-42F3-8C07-19FD2F59F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1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27B8EB-F06E-4E64-9BCA-D29FDFEFE26D}" type="slidenum">
              <a:rPr lang="en-US"/>
              <a:pPr/>
              <a:t>5</a:t>
            </a:fld>
            <a:endParaRPr lang="en-US"/>
          </a:p>
        </p:txBody>
      </p:sp>
      <p:sp>
        <p:nvSpPr>
          <p:cNvPr id="7178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4B9FAB4C-8C58-4903-9E0C-EE936957EE2B}" type="slidenum">
              <a:rPr lang="en-US" sz="1100"/>
              <a:pPr algn="r"/>
              <a:t>5</a:t>
            </a:fld>
            <a:endParaRPr lang="en-US" sz="1100"/>
          </a:p>
        </p:txBody>
      </p:sp>
      <p:sp>
        <p:nvSpPr>
          <p:cNvPr id="71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1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3F6344-8A3A-4E14-B261-9A390A4BCB47}" type="slidenum">
              <a:rPr lang="en-US"/>
              <a:pPr/>
              <a:t>61</a:t>
            </a:fld>
            <a:endParaRPr lang="en-US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5E284-10B4-4A8E-88D8-3CC9BF3D155F}" type="slidenum">
              <a:rPr lang="en-US"/>
              <a:pPr/>
              <a:t>62</a:t>
            </a:fld>
            <a:endParaRPr lang="en-US"/>
          </a:p>
        </p:txBody>
      </p:sp>
      <p:sp>
        <p:nvSpPr>
          <p:cNvPr id="87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4BE79-F8AA-42C7-BAFD-E452D989EE89}" type="slidenum">
              <a:rPr lang="en-US"/>
              <a:pPr/>
              <a:t>63</a:t>
            </a:fld>
            <a:endParaRPr 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58E547-C3D3-49D4-91B2-9FE1CC0BD0BD}" type="slidenum">
              <a:rPr lang="en-US"/>
              <a:pPr/>
              <a:t>64</a:t>
            </a:fld>
            <a:endParaRPr lang="en-US"/>
          </a:p>
        </p:txBody>
      </p:sp>
      <p:sp>
        <p:nvSpPr>
          <p:cNvPr id="88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D415C5-B0EA-4E83-8C59-CA2661DB2B55}" type="slidenum">
              <a:rPr lang="en-US"/>
              <a:pPr/>
              <a:t>65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11922-2122-45FA-B672-967642445118}" type="slidenum">
              <a:rPr lang="en-US"/>
              <a:pPr/>
              <a:t>66</a:t>
            </a:fld>
            <a:endParaRPr lang="en-US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9125D1-1396-4161-AB1E-2E2B584B6BA7}" type="slidenum">
              <a:rPr lang="en-US"/>
              <a:pPr/>
              <a:t>67</a:t>
            </a:fld>
            <a:endParaRPr lang="en-US"/>
          </a:p>
        </p:txBody>
      </p:sp>
      <p:sp>
        <p:nvSpPr>
          <p:cNvPr id="89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831D91-CE2E-42FD-9F3A-F2E8E1DDAD62}" type="slidenum">
              <a:rPr lang="en-US"/>
              <a:pPr/>
              <a:t>72</a:t>
            </a:fld>
            <a:endParaRPr lang="en-US"/>
          </a:p>
        </p:txBody>
      </p:sp>
      <p:sp>
        <p:nvSpPr>
          <p:cNvPr id="89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70BE4-DE52-4D6E-AC80-2F11C73194DC}" type="slidenum">
              <a:rPr lang="en-US"/>
              <a:pPr/>
              <a:t>74</a:t>
            </a:fld>
            <a:endParaRPr lang="en-US"/>
          </a:p>
        </p:txBody>
      </p:sp>
      <p:sp>
        <p:nvSpPr>
          <p:cNvPr id="89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4DBAC6-56E9-4740-BE41-BA738A337C58}" type="slidenum">
              <a:rPr lang="en-US"/>
              <a:pPr/>
              <a:t>78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2AE1C-9FF1-4E91-B343-F4373BD8F733}" type="slidenum">
              <a:rPr lang="en-US"/>
              <a:pPr/>
              <a:t>6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73E5A6-AAFF-490E-8CCF-E14809613223}" type="slidenum">
              <a:rPr lang="en-US"/>
              <a:pPr/>
              <a:t>81</a:t>
            </a:fld>
            <a:endParaRPr lang="en-US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6ECD5-8AF3-4B3C-9F92-05954B2E42ED}" type="slidenum">
              <a:rPr lang="en-US"/>
              <a:pPr/>
              <a:t>82</a:t>
            </a:fld>
            <a:endParaRPr lang="en-US"/>
          </a:p>
        </p:txBody>
      </p:sp>
      <p:sp>
        <p:nvSpPr>
          <p:cNvPr id="115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D594A-C288-484E-A3A2-C1362C8E4DBD}" type="slidenum">
              <a:rPr lang="en-US"/>
              <a:pPr/>
              <a:t>93</a:t>
            </a:fld>
            <a:endParaRPr lang="en-US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D594A-C288-484E-A3A2-C1362C8E4DBD}" type="slidenum">
              <a:rPr lang="en-US"/>
              <a:pPr/>
              <a:t>94</a:t>
            </a:fld>
            <a:endParaRPr lang="en-US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D594A-C288-484E-A3A2-C1362C8E4DBD}" type="slidenum">
              <a:rPr lang="en-US"/>
              <a:pPr/>
              <a:t>95</a:t>
            </a:fld>
            <a:endParaRPr lang="en-US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D594A-C288-484E-A3A2-C1362C8E4DBD}" type="slidenum">
              <a:rPr lang="en-US"/>
              <a:pPr/>
              <a:t>96</a:t>
            </a:fld>
            <a:endParaRPr lang="en-US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621508-677D-4AB4-B284-2602567742E9}" type="slidenum">
              <a:rPr lang="en-US"/>
              <a:pPr/>
              <a:t>97</a:t>
            </a:fld>
            <a:endParaRPr lang="en-US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2FFA1-0278-431B-9326-539CC184D64B}" type="slidenum">
              <a:rPr lang="en-US"/>
              <a:pPr/>
              <a:t>98</a:t>
            </a:fld>
            <a:endParaRPr lang="en-US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4BB60-4DF8-43B8-890C-7B128F8B2264}" type="slidenum">
              <a:rPr lang="en-US"/>
              <a:pPr/>
              <a:t>99</a:t>
            </a:fld>
            <a:endParaRPr lang="en-US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0CA10-6C96-43C4-A148-3E79F2DDC291}" type="slidenum">
              <a:rPr lang="en-US"/>
              <a:pPr/>
              <a:t>7</a:t>
            </a:fld>
            <a:endParaRPr lang="en-US"/>
          </a:p>
        </p:txBody>
      </p:sp>
      <p:sp>
        <p:nvSpPr>
          <p:cNvPr id="7260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1C3C1F6E-B027-4EED-B410-3B159A42F797}" type="slidenum">
              <a:rPr lang="en-US" sz="1100"/>
              <a:pPr algn="r"/>
              <a:t>7</a:t>
            </a:fld>
            <a:endParaRPr lang="en-US" sz="1100"/>
          </a:p>
        </p:txBody>
      </p:sp>
      <p:sp>
        <p:nvSpPr>
          <p:cNvPr id="72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6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7E732-E7B2-49FC-87DB-75B389F3E152}" type="slidenum">
              <a:rPr lang="en-US"/>
              <a:pPr/>
              <a:t>8</a:t>
            </a:fld>
            <a:endParaRPr lang="en-US"/>
          </a:p>
        </p:txBody>
      </p:sp>
      <p:sp>
        <p:nvSpPr>
          <p:cNvPr id="728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621163BF-1981-4543-9710-5C45C16479A1}" type="slidenum">
              <a:rPr lang="en-US" sz="1100"/>
              <a:pPr algn="r"/>
              <a:t>8</a:t>
            </a:fld>
            <a:endParaRPr lang="en-US" sz="1100"/>
          </a:p>
        </p:txBody>
      </p:sp>
      <p:sp>
        <p:nvSpPr>
          <p:cNvPr id="72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223B30-3D82-425E-8DCB-5B1E72AF3E52}" type="slidenum">
              <a:rPr lang="en-US"/>
              <a:pPr/>
              <a:t>9</a:t>
            </a:fld>
            <a:endParaRPr lang="en-US"/>
          </a:p>
        </p:txBody>
      </p:sp>
      <p:sp>
        <p:nvSpPr>
          <p:cNvPr id="732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F67C53F4-BB4E-4D80-96D9-AA6730F21761}" type="slidenum">
              <a:rPr lang="en-US" sz="1100"/>
              <a:pPr algn="r"/>
              <a:t>9</a:t>
            </a:fld>
            <a:endParaRPr lang="en-US" sz="1100"/>
          </a:p>
        </p:txBody>
      </p:sp>
      <p:sp>
        <p:nvSpPr>
          <p:cNvPr id="73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3B189C-33AC-4758-962C-6770416801D9}" type="slidenum">
              <a:rPr lang="en-US"/>
              <a:pPr/>
              <a:t>10</a:t>
            </a:fld>
            <a:endParaRPr lang="en-US"/>
          </a:p>
        </p:txBody>
      </p:sp>
      <p:sp>
        <p:nvSpPr>
          <p:cNvPr id="7352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932D66DD-23D4-4924-80FE-336D3E41DF33}" type="slidenum">
              <a:rPr lang="en-US" sz="1100"/>
              <a:pPr algn="r"/>
              <a:t>10</a:t>
            </a:fld>
            <a:endParaRPr lang="en-US" sz="1100"/>
          </a:p>
        </p:txBody>
      </p:sp>
      <p:sp>
        <p:nvSpPr>
          <p:cNvPr id="73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23A31D-2AA4-4498-877F-61A1107A5D2F}" type="slidenum">
              <a:rPr lang="en-US"/>
              <a:pPr/>
              <a:t>11</a:t>
            </a:fld>
            <a:endParaRPr lang="en-US"/>
          </a:p>
        </p:txBody>
      </p:sp>
      <p:sp>
        <p:nvSpPr>
          <p:cNvPr id="7372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E89C6FDD-2C92-4B6C-8F13-9A35B88944F7}" type="slidenum">
              <a:rPr lang="en-US" sz="1100"/>
              <a:pPr algn="r"/>
              <a:t>11</a:t>
            </a:fld>
            <a:endParaRPr lang="en-US" sz="1100"/>
          </a:p>
        </p:txBody>
      </p:sp>
      <p:sp>
        <p:nvSpPr>
          <p:cNvPr id="73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7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A5CD77-0E87-4928-A261-BCEBA2362B01}" type="slidenum">
              <a:rPr lang="en-US"/>
              <a:pPr/>
              <a:t>20</a:t>
            </a:fld>
            <a:endParaRPr lang="en-US"/>
          </a:p>
        </p:txBody>
      </p:sp>
      <p:sp>
        <p:nvSpPr>
          <p:cNvPr id="86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8D022-7AF4-4664-91D5-A96CCF542C09}" type="slidenum">
              <a:rPr lang="en-US"/>
              <a:pPr/>
              <a:t>22</a:t>
            </a:fld>
            <a:endParaRPr lang="en-US"/>
          </a:p>
        </p:txBody>
      </p:sp>
      <p:sp>
        <p:nvSpPr>
          <p:cNvPr id="10577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 anchor="b"/>
          <a:lstStyle>
            <a:lvl1pPr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3263" indent="-271463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0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2888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275" indent="-215900" algn="l" defTabSz="8651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034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606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178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75075" indent="-215900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B67F8E36-B214-4165-8472-01CDC4A9C5F0}" type="slidenum">
              <a:rPr lang="en-US" sz="1100"/>
              <a:pPr algn="r"/>
              <a:t>22</a:t>
            </a:fld>
            <a:endParaRPr lang="en-US" sz="1100"/>
          </a:p>
        </p:txBody>
      </p:sp>
      <p:sp>
        <p:nvSpPr>
          <p:cNvPr id="1057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57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362200" y="847270"/>
            <a:ext cx="64173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>
                <a:solidFill>
                  <a:srgbClr val="7F7F7F"/>
                </a:solidFill>
              </a:rPr>
              <a:t>Visualization, DD2257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>
                <a:solidFill>
                  <a:srgbClr val="7F7F7F"/>
                </a:solidFill>
              </a:rPr>
              <a:t>Prof. Dr. Tino Weinkauf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2362200"/>
            <a:ext cx="6400800" cy="762000"/>
          </a:xfrm>
          <a:noFill/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3581400"/>
            <a:ext cx="6400800" cy="3124199"/>
          </a:xfrm>
          <a:noFill/>
        </p:spPr>
        <p:txBody>
          <a:bodyPr/>
          <a:lstStyle>
            <a:lvl1pPr marL="0" indent="0" algn="r">
              <a:spcBef>
                <a:spcPct val="0"/>
              </a:spcBef>
              <a:buFont typeface="Wingdings" pitchFamily="2" charset="2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3ACAD06D-12F8-4B34-93F4-C1623D38285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D:\Projekte\KTH\KTH Logo\RGB, Screen\KTH_Logotyp_RGB_2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413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502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a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Shot\Mars\AroundMars\AroundMars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Shot\Mars\AroundMars\AroundMarsBackgroun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2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1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670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238" y="115888"/>
            <a:ext cx="6230937" cy="2873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549275"/>
            <a:ext cx="4244975" cy="5759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49275"/>
            <a:ext cx="4244975" cy="5759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8175" y="6453188"/>
            <a:ext cx="1905000" cy="2889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63713" y="6453188"/>
            <a:ext cx="5105400" cy="2889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1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670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686800" cy="1143000"/>
          </a:xfrm>
          <a:solidFill>
            <a:schemeClr val="bg1">
              <a:alpha val="50000"/>
            </a:schemeClr>
          </a:solidFill>
        </p:spPr>
        <p:txBody>
          <a:bodyPr anchor="t" anchorCtr="0"/>
          <a:lstStyle>
            <a:lvl1pPr algn="ctr"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740569"/>
            <a:ext cx="8229600" cy="697832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>
                <a:tab pos="3886200" algn="r"/>
                <a:tab pos="4114800" algn="ctr"/>
                <a:tab pos="4343400" algn="l"/>
              </a:tabLst>
              <a:defRPr sz="2400" baseline="0"/>
            </a:lvl1pPr>
          </a:lstStyle>
          <a:p>
            <a:pPr algn="l">
              <a:tabLst>
                <a:tab pos="3886200" algn="r"/>
                <a:tab pos="4114800" algn="ctr"/>
                <a:tab pos="4343400" algn="l"/>
              </a:tabLst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549275"/>
            <a:ext cx="4244975" cy="5759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549275"/>
            <a:ext cx="4244975" cy="5759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15888"/>
            <a:ext cx="744537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das </a:t>
            </a:r>
            <a:r>
              <a:rPr lang="en-US" noProof="0" dirty="0" err="1" smtClean="0"/>
              <a:t>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549275"/>
            <a:ext cx="864235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die </a:t>
            </a:r>
            <a:r>
              <a:rPr lang="en-US" noProof="0" dirty="0" err="1" smtClean="0"/>
              <a:t>Formate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Vorlagentextes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50825" y="6453188"/>
            <a:ext cx="67595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i="1" dirty="0" smtClean="0">
                <a:solidFill>
                  <a:srgbClr val="7F7F7F"/>
                </a:solidFill>
              </a:rPr>
              <a:t>Visualization, Tino Weinkauf, KTH Stockholm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675" r:id="rId14"/>
    <p:sldLayoutId id="2147483679" r:id="rId15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75000"/>
        </a:spcBef>
        <a:spcAft>
          <a:spcPct val="0"/>
        </a:spcAft>
        <a:buClrTx/>
        <a:buSzPct val="100000"/>
        <a:buFont typeface="Arial" pitchFamily="34" charset="0"/>
        <a:buChar char="●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4.xml"/><Relationship Id="rId21" Type="http://schemas.openxmlformats.org/officeDocument/2006/relationships/image" Target="../media/image25.png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21.png"/><Relationship Id="rId2" Type="http://schemas.openxmlformats.org/officeDocument/2006/relationships/tags" Target="../tags/tag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9.png"/><Relationship Id="rId10" Type="http://schemas.openxmlformats.org/officeDocument/2006/relationships/tags" Target="../tags/tag11.xml"/><Relationship Id="rId19" Type="http://schemas.openxmlformats.org/officeDocument/2006/relationships/image" Target="../media/image23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file:///D:\Projekte\Vorlesungen\2011%20WS%20Scientific%20Visualization\Lecture12\IntroParticles3D.avi" TargetMode="External"/><Relationship Id="rId7" Type="http://schemas.openxmlformats.org/officeDocument/2006/relationships/image" Target="../media/image45.png"/><Relationship Id="rId2" Type="http://schemas.openxmlformats.org/officeDocument/2006/relationships/video" Target="file:///D:\Projekte\Vorlesungen\2011%20WS%20Scientific%20Visualization\Lecture12\IntroParticles2D.avi" TargetMode="External"/><Relationship Id="rId1" Type="http://schemas.microsoft.com/office/2007/relationships/media" Target="file:///D:\Projekte\Vorlesungen\2011%20WS%20Scientific%20Visualization\Lecture12\IntroParticles2D.avi" TargetMode="Externa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8.xml"/><Relationship Id="rId4" Type="http://schemas.openxmlformats.org/officeDocument/2006/relationships/video" Target="file:///D:\Projekte\Vorlesungen\2011%20WS%20Scientific%20Visualization\Lecture12\IntroParticles3D.av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file:///D:\Projekte\Vorlesungen\2011%20WS%20Scientific%20Visualization\Lecture12\IntroStreamlines.avi" TargetMode="External"/><Relationship Id="rId7" Type="http://schemas.openxmlformats.org/officeDocument/2006/relationships/image" Target="../media/image47.png"/><Relationship Id="rId2" Type="http://schemas.openxmlformats.org/officeDocument/2006/relationships/video" Target="file:///D:\Projekte\Vorlesungen\2011%20WS%20Scientific%20Visualization\Lecture12\IntroPathlines.avi" TargetMode="External"/><Relationship Id="rId1" Type="http://schemas.microsoft.com/office/2007/relationships/media" Target="file:///D:\Projekte\Vorlesungen\2011%20WS%20Scientific%20Visualization\Lecture12\IntroPathlines.avi" TargetMode="Externa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8.xml"/><Relationship Id="rId4" Type="http://schemas.openxmlformats.org/officeDocument/2006/relationships/video" Target="file:///D:\Projekte\Vorlesungen\2011%20WS%20Scientific%20Visualization\Lecture12\IntroStreamlines.av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48.jpeg"/><Relationship Id="rId18" Type="http://schemas.openxmlformats.org/officeDocument/2006/relationships/image" Target="../media/image53.png"/><Relationship Id="rId3" Type="http://schemas.openxmlformats.org/officeDocument/2006/relationships/tags" Target="../tags/tag22.xml"/><Relationship Id="rId21" Type="http://schemas.openxmlformats.org/officeDocument/2006/relationships/image" Target="../media/image55.png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52.png"/><Relationship Id="rId25" Type="http://schemas.openxmlformats.org/officeDocument/2006/relationships/image" Target="../media/image59.png"/><Relationship Id="rId2" Type="http://schemas.openxmlformats.org/officeDocument/2006/relationships/tags" Target="../tags/tag21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58.png"/><Relationship Id="rId5" Type="http://schemas.openxmlformats.org/officeDocument/2006/relationships/tags" Target="../tags/tag24.xml"/><Relationship Id="rId15" Type="http://schemas.openxmlformats.org/officeDocument/2006/relationships/image" Target="../media/image50.png"/><Relationship Id="rId23" Type="http://schemas.openxmlformats.org/officeDocument/2006/relationships/image" Target="../media/image57.png"/><Relationship Id="rId10" Type="http://schemas.openxmlformats.org/officeDocument/2006/relationships/tags" Target="../tags/tag29.xml"/><Relationship Id="rId19" Type="http://schemas.openxmlformats.org/officeDocument/2006/relationships/image" Target="../media/image2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49.jpeg"/><Relationship Id="rId2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9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8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24.png"/><Relationship Id="rId5" Type="http://schemas.openxmlformats.org/officeDocument/2006/relationships/tags" Target="../tags/tag35.xml"/><Relationship Id="rId10" Type="http://schemas.openxmlformats.org/officeDocument/2006/relationships/image" Target="../media/image62.png"/><Relationship Id="rId4" Type="http://schemas.openxmlformats.org/officeDocument/2006/relationships/tags" Target="../tags/tag34.xml"/><Relationship Id="rId9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Projekte\Vorlesungen\2011%20WS%20Scientific%20Visualization\Lecture12\IntroCylinderStreak.avi" TargetMode="External"/><Relationship Id="rId1" Type="http://schemas.microsoft.com/office/2007/relationships/media" Target="file:///D:\Projekte\Vorlesungen\2011%20WS%20Scientific%20Visualization\Lecture12\IntroCylinderStreak.avi" TargetMode="Externa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Projekte\Vorlesungen\2011%20WS%20Scientific%20Visualization\Lecture12\IntroStreaklinesOld.avi" TargetMode="External"/><Relationship Id="rId1" Type="http://schemas.microsoft.com/office/2007/relationships/media" Target="file:///D:\Projekte\Vorlesungen\2011%20WS%20Scientific%20Visualization\Lecture12\IntroStreaklinesOld.avi" TargetMode="Externa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Projekte\Vorlesungen\2013%20WS%20Visualization%20and%20Data%20Analysis\Lectures\Lecture06\IntroCylinderTime.avi" TargetMode="External"/><Relationship Id="rId1" Type="http://schemas.microsoft.com/office/2007/relationships/media" Target="file:///D:\Projekte\Vorlesungen\2013%20WS%20Visualization%20and%20Data%20Analysis\Lectures\Lecture06\IntroCylinderTime.avi" TargetMode="Externa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Projekte\Vorlesungen\2011%20WS%20Scientific%20Visualization\Lecture12\Cylinder2DTimeLines_JustTimeLines.avi" TargetMode="External"/><Relationship Id="rId1" Type="http://schemas.microsoft.com/office/2007/relationships/media" Target="file:///D:\Projekte\Vorlesungen\2011%20WS%20Scientific%20Visualization\Lecture12\Cylinder2DTimeLines_JustTimeLines.avi" TargetMode="Externa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0.png"/><Relationship Id="rId2" Type="http://schemas.openxmlformats.org/officeDocument/2006/relationships/video" Target="file:///D:\Projekte\Vorlesungen\2013%20WS%20Visualization%20and%20Data%20Analysis\Lectures\Lecture06\IntroTimelinesOld.avi" TargetMode="External"/><Relationship Id="rId1" Type="http://schemas.microsoft.com/office/2007/relationships/media" Target="file:///D:\Projekte\Vorlesungen\2013%20WS%20Visualization%20and%20Data%20Analysis\Lectures\Lecture06\IntroTimelinesOld.avi" TargetMode="Externa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hyperlink" Target="http://autospeed.com/cms/A_108677/article.htm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video" Target="file:///D:\Projekte\Vorlesungen\2011%20WS%20Scientific%20Visualization\Lecture12\DetailedVortex.avi" TargetMode="External"/><Relationship Id="rId1" Type="http://schemas.microsoft.com/office/2007/relationships/media" Target="file:///D:\Projekte\Vorlesungen\2011%20WS%20Scientific%20Visualization\Lecture12\DetailedVortex.avi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hyperlink" Target="http://autospeed.com/cms/A_108677/article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4.png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6.png"/><Relationship Id="rId2" Type="http://schemas.openxmlformats.org/officeDocument/2006/relationships/video" Target="file:///D:\Projekte\TopoXD\Vortr&#228;ge\TopoInVis2011\CylinderCuspCurve.avi" TargetMode="External"/><Relationship Id="rId1" Type="http://schemas.microsoft.com/office/2007/relationships/media" Target="file:///D:\Projekte\TopoXD\Vortr&#228;ge\TopoInVis2011\CylinderCuspCurve.avi" TargetMode="Externa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Flow Visualization</a:t>
            </a:r>
            <a:endParaRPr lang="de-DE" dirty="0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Problems and Concepts</a:t>
            </a:r>
          </a:p>
          <a:p>
            <a:r>
              <a:rPr lang="en-US" smtClean="0"/>
              <a:t>Elementary Methods</a:t>
            </a:r>
            <a:br>
              <a:rPr lang="en-US" smtClean="0"/>
            </a:br>
            <a:r>
              <a:rPr lang="en-US" smtClean="0"/>
              <a:t>Characteristic Curves</a:t>
            </a:r>
          </a:p>
          <a:p>
            <a:r>
              <a:rPr lang="en-US" smtClean="0"/>
              <a:t>Geometry-Based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 pitchFamily="34" charset="0"/>
              </a:rPr>
              <a:t>Flow Visualization: Problems and Concepts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4267200" y="2286000"/>
            <a:ext cx="4572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l">
              <a:buSzPct val="100000"/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  <a:cs typeface="+mn-cs"/>
                <a:sym typeface="Arial" charset="0"/>
              </a:rPr>
              <a:t>Clouds (satellite image)</a:t>
            </a:r>
          </a:p>
          <a:p>
            <a:pPr marL="457200" indent="-457200" algn="l">
              <a:buSzPct val="100000"/>
              <a:defRPr/>
            </a:pPr>
            <a:endParaRPr lang="en-US" sz="2400" dirty="0">
              <a:solidFill>
                <a:srgbClr val="000000"/>
              </a:solidFill>
              <a:latin typeface="Arial" charset="0"/>
              <a:cs typeface="+mn-cs"/>
              <a:sym typeface="Arial" charset="0"/>
            </a:endParaRPr>
          </a:p>
          <a:p>
            <a:pPr marL="457200" indent="-457200" algn="l">
              <a:buSzPct val="100000"/>
              <a:buFontTx/>
              <a:buAutoNum type="arabicParenR"/>
              <a:defRPr/>
            </a:pPr>
            <a:endParaRPr lang="en-US" sz="2400" dirty="0">
              <a:solidFill>
                <a:srgbClr val="000000"/>
              </a:solidFill>
              <a:latin typeface="Arial" charset="0"/>
              <a:cs typeface="+mn-cs"/>
              <a:sym typeface="Arial" charset="0"/>
            </a:endParaRPr>
          </a:p>
          <a:p>
            <a:pPr algn="l">
              <a:buSzPct val="100000"/>
              <a:defRPr/>
            </a:pPr>
            <a:endParaRPr lang="en-US" sz="2400" dirty="0">
              <a:solidFill>
                <a:srgbClr val="000000"/>
              </a:solidFill>
              <a:latin typeface="Arial" charset="0"/>
              <a:cs typeface="+mn-cs"/>
              <a:sym typeface="Arial" charset="0"/>
            </a:endParaRPr>
          </a:p>
        </p:txBody>
      </p:sp>
      <p:pic>
        <p:nvPicPr>
          <p:cNvPr id="7342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21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4214" name="Rechteck 8"/>
          <p:cNvSpPr>
            <a:spLocks noChangeArrowheads="1"/>
          </p:cNvSpPr>
          <p:nvPr/>
        </p:nvSpPr>
        <p:spPr bwMode="auto">
          <a:xfrm>
            <a:off x="4038600" y="6248400"/>
            <a:ext cx="4724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/>
              <a:t>http://de.wikipedia.org/wiki/Bild:Vortex-street-1.jpg</a:t>
            </a:r>
          </a:p>
        </p:txBody>
      </p:sp>
      <p:sp>
        <p:nvSpPr>
          <p:cNvPr id="734215" name="Rechteck 9"/>
          <p:cNvSpPr>
            <a:spLocks noChangeArrowheads="1"/>
          </p:cNvSpPr>
          <p:nvPr/>
        </p:nvSpPr>
        <p:spPr bwMode="auto">
          <a:xfrm>
            <a:off x="4267200" y="2895600"/>
            <a:ext cx="318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sz="2400" i="1">
                <a:latin typeface="Times New Roman" pitchFamily="18" charset="0"/>
              </a:rPr>
              <a:t>Juan Fernandez Islands </a:t>
            </a:r>
            <a:endParaRPr lang="de-DE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Flow </a:t>
            </a:r>
            <a:r>
              <a:rPr lang="de-DE" dirty="0" err="1"/>
              <a:t>Visualization</a:t>
            </a:r>
            <a:r>
              <a:rPr lang="de-DE" dirty="0"/>
              <a:t>: </a:t>
            </a:r>
            <a:r>
              <a:rPr lang="de-DE" dirty="0" err="1"/>
              <a:t>Geometry-Based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particle tracer has several parameters:</a:t>
            </a:r>
          </a:p>
          <a:p>
            <a:pPr lvl="1"/>
            <a:r>
              <a:rPr lang="en-US" dirty="0" smtClean="0"/>
              <a:t>Number of initial particles</a:t>
            </a:r>
          </a:p>
          <a:p>
            <a:pPr lvl="1"/>
            <a:r>
              <a:rPr lang="en-US" dirty="0" smtClean="0"/>
              <a:t>Maximum age of a particle (remove particles after some time)</a:t>
            </a:r>
          </a:p>
          <a:p>
            <a:pPr lvl="1"/>
            <a:r>
              <a:rPr lang="en-US" dirty="0" smtClean="0"/>
              <a:t>Number of particles seeded in every time step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11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5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in Amira</a:t>
            </a:r>
          </a:p>
          <a:p>
            <a:pPr lvl="1"/>
            <a:r>
              <a:rPr lang="en-US"/>
              <a:t>Particles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2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28838"/>
            <a:ext cx="3633788" cy="427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6261" name="Rechteck 6"/>
          <p:cNvSpPr>
            <a:spLocks noChangeArrowheads="1"/>
          </p:cNvSpPr>
          <p:nvPr/>
        </p:nvSpPr>
        <p:spPr bwMode="auto">
          <a:xfrm>
            <a:off x="2286000" y="16764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400"/>
              <a:t>http://daac.gsfc.nasa.gov/gallery/frances/</a:t>
            </a:r>
          </a:p>
        </p:txBody>
      </p:sp>
      <p:pic>
        <p:nvPicPr>
          <p:cNvPr id="7362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86000"/>
            <a:ext cx="4818063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286000" y="11430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sz="2400">
                <a:solidFill>
                  <a:srgbClr val="000000"/>
                </a:solidFill>
                <a:sym typeface="Arial" pitchFamily="34" charset="0"/>
              </a:rPr>
              <a:t>Clouds (satellite image)</a:t>
            </a:r>
          </a:p>
        </p:txBody>
      </p:sp>
      <p:sp>
        <p:nvSpPr>
          <p:cNvPr id="7362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6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982" name="Picture 6" descr="Bil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9400"/>
            <a:ext cx="716280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228600" y="5943600"/>
            <a:ext cx="853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600">
                <a:latin typeface="Tahoma" pitchFamily="34" charset="0"/>
                <a:cs typeface="Times New Roman" pitchFamily="18" charset="0"/>
              </a:rPr>
              <a:t>flow data; a) on regular grid; b) scattered flow data</a:t>
            </a:r>
            <a:endParaRPr lang="de-DE" sz="1600"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6389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638985" name="Rectangle 9"/>
          <p:cNvSpPr>
            <a:spLocks noGrp="1" noChangeArrowheads="1"/>
          </p:cNvSpPr>
          <p:nvPr>
            <p:ph idx="1"/>
          </p:nvPr>
        </p:nvSpPr>
        <p:spPr>
          <a:xfrm>
            <a:off x="250825" y="549275"/>
            <a:ext cx="8642350" cy="19764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2000" b="1"/>
              <a:t>Flow data:</a:t>
            </a:r>
            <a:r>
              <a:rPr lang="en-US" sz="2000"/>
              <a:t>	</a:t>
            </a:r>
          </a:p>
          <a:p>
            <a:pPr lvl="1">
              <a:lnSpc>
                <a:spcPct val="115000"/>
              </a:lnSpc>
            </a:pPr>
            <a:r>
              <a:rPr lang="en-US" sz="1800"/>
              <a:t>vector data on a 2D or 3D grid</a:t>
            </a:r>
          </a:p>
          <a:p>
            <a:pPr lvl="1">
              <a:lnSpc>
                <a:spcPct val="115000"/>
              </a:lnSpc>
            </a:pPr>
            <a:r>
              <a:rPr lang="en-US" sz="1800"/>
              <a:t>in addition scalar data may be defined per grid point	</a:t>
            </a:r>
          </a:p>
          <a:p>
            <a:pPr lvl="1">
              <a:lnSpc>
                <a:spcPct val="115000"/>
              </a:lnSpc>
              <a:buFont typeface="Wingdings" pitchFamily="2" charset="2"/>
              <a:buNone/>
            </a:pPr>
            <a:r>
              <a:rPr lang="en-US" sz="1800"/>
              <a:t>	</a:t>
            </a:r>
            <a:r>
              <a:rPr lang="en-US" sz="1600">
                <a:solidFill>
                  <a:srgbClr val="000000"/>
                </a:solidFill>
                <a:cs typeface="Times New Roman" pitchFamily="18" charset="0"/>
              </a:rPr>
              <a:t>( E</a:t>
            </a:r>
            <a:r>
              <a:rPr lang="en-US" sz="1600" baseline="30000">
                <a:solidFill>
                  <a:srgbClr val="000000"/>
                </a:solidFill>
                <a:cs typeface="Times New Roman" pitchFamily="18" charset="0"/>
              </a:rPr>
              <a:t>V2</a:t>
            </a:r>
            <a:r>
              <a:rPr lang="en-US" sz="1600" baseline="-30000">
                <a:solidFill>
                  <a:srgbClr val="000000"/>
                </a:solidFill>
                <a:cs typeface="Times New Roman" pitchFamily="18" charset="0"/>
              </a:rPr>
              <a:t>[2] </a:t>
            </a:r>
            <a:r>
              <a:rPr lang="en-US" sz="1600">
                <a:solidFill>
                  <a:srgbClr val="000000"/>
                </a:solidFill>
                <a:cs typeface="Times New Roman" pitchFamily="18" charset="0"/>
              </a:rPr>
              <a:t>, E</a:t>
            </a:r>
            <a:r>
              <a:rPr lang="en-US" sz="1600" baseline="30000">
                <a:solidFill>
                  <a:srgbClr val="000000"/>
                </a:solidFill>
                <a:cs typeface="Times New Roman" pitchFamily="18" charset="0"/>
              </a:rPr>
              <a:t>V3</a:t>
            </a:r>
            <a:r>
              <a:rPr lang="en-US" sz="1600" baseline="-30000">
                <a:solidFill>
                  <a:srgbClr val="000000"/>
                </a:solidFill>
                <a:cs typeface="Times New Roman" pitchFamily="18" charset="0"/>
              </a:rPr>
              <a:t>[3]</a:t>
            </a:r>
            <a:r>
              <a:rPr lang="en-US" sz="1600">
                <a:solidFill>
                  <a:srgbClr val="000000"/>
                </a:solidFill>
                <a:cs typeface="Times New Roman" pitchFamily="18" charset="0"/>
              </a:rPr>
              <a:t>)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4719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640008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b="1" u="sng"/>
              <a:t>Obtaining flow data:</a:t>
            </a:r>
            <a:endParaRPr lang="de-DE" b="1"/>
          </a:p>
          <a:p>
            <a:pPr lvl="1">
              <a:lnSpc>
                <a:spcPct val="160000"/>
              </a:lnSpc>
            </a:pPr>
            <a:r>
              <a:rPr lang="en-US" b="1"/>
              <a:t>by measurement: </a:t>
            </a:r>
          </a:p>
          <a:p>
            <a:pPr lvl="2">
              <a:lnSpc>
                <a:spcPct val="160000"/>
              </a:lnSpc>
            </a:pPr>
            <a:r>
              <a:rPr lang="en-US"/>
              <a:t>sensors at certain sample points of a fluid/gas in motion give flow velocity at these points</a:t>
            </a:r>
          </a:p>
          <a:p>
            <a:pPr lvl="2">
              <a:lnSpc>
                <a:spcPct val="160000"/>
              </a:lnSpc>
            </a:pPr>
            <a:r>
              <a:rPr lang="en-US"/>
              <a:t>optical methods: PIV</a:t>
            </a:r>
            <a:endParaRPr lang="de-DE"/>
          </a:p>
          <a:p>
            <a:pPr lvl="1">
              <a:lnSpc>
                <a:spcPct val="160000"/>
              </a:lnSpc>
            </a:pPr>
            <a:r>
              <a:rPr lang="en-US" b="1"/>
              <a:t>by simulation</a:t>
            </a:r>
            <a:r>
              <a:rPr lang="en-US"/>
              <a:t>: solving the Navier/Stokes equations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7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03" name="Text Box 7"/>
          <p:cNvSpPr txBox="1">
            <a:spLocks noChangeArrowheads="1"/>
          </p:cNvSpPr>
          <p:nvPr/>
        </p:nvSpPr>
        <p:spPr bwMode="auto">
          <a:xfrm>
            <a:off x="2400300" y="175260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de-DE" sz="2400">
                <a:latin typeface="Tahoma" pitchFamily="34" charset="0"/>
              </a:rPr>
              <a:t>simulation / measurement</a:t>
            </a:r>
          </a:p>
        </p:txBody>
      </p:sp>
      <p:sp>
        <p:nvSpPr>
          <p:cNvPr id="644104" name="Text Box 8"/>
          <p:cNvSpPr txBox="1">
            <a:spLocks noChangeArrowheads="1"/>
          </p:cNvSpPr>
          <p:nvPr/>
        </p:nvSpPr>
        <p:spPr bwMode="auto">
          <a:xfrm>
            <a:off x="2400300" y="2590800"/>
            <a:ext cx="4343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de-DE" sz="2400">
                <a:latin typeface="Tahoma" pitchFamily="34" charset="0"/>
              </a:rPr>
              <a:t>flow data</a:t>
            </a:r>
          </a:p>
        </p:txBody>
      </p:sp>
      <p:sp>
        <p:nvSpPr>
          <p:cNvPr id="644105" name="Text Box 9"/>
          <p:cNvSpPr txBox="1">
            <a:spLocks noChangeArrowheads="1"/>
          </p:cNvSpPr>
          <p:nvPr/>
        </p:nvSpPr>
        <p:spPr bwMode="auto">
          <a:xfrm>
            <a:off x="2400300" y="358140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de-DE" sz="2400">
                <a:latin typeface="Tahoma" pitchFamily="34" charset="0"/>
              </a:rPr>
              <a:t>interpolation</a:t>
            </a:r>
          </a:p>
        </p:txBody>
      </p:sp>
      <p:sp>
        <p:nvSpPr>
          <p:cNvPr id="644106" name="Text Box 10"/>
          <p:cNvSpPr txBox="1">
            <a:spLocks noChangeArrowheads="1"/>
          </p:cNvSpPr>
          <p:nvPr/>
        </p:nvSpPr>
        <p:spPr bwMode="auto">
          <a:xfrm>
            <a:off x="2400300" y="4572000"/>
            <a:ext cx="4343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de-DE" sz="2400">
                <a:latin typeface="Tahoma" pitchFamily="34" charset="0"/>
              </a:rPr>
              <a:t>vector field</a:t>
            </a:r>
          </a:p>
        </p:txBody>
      </p:sp>
      <p:sp>
        <p:nvSpPr>
          <p:cNvPr id="644107" name="Text Box 11"/>
          <p:cNvSpPr txBox="1">
            <a:spLocks noChangeArrowheads="1"/>
          </p:cNvSpPr>
          <p:nvPr/>
        </p:nvSpPr>
        <p:spPr bwMode="auto">
          <a:xfrm>
            <a:off x="2886075" y="5486400"/>
            <a:ext cx="3371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de-DE" sz="2400">
                <a:latin typeface="Tahoma" pitchFamily="34" charset="0"/>
              </a:rPr>
              <a:t>visualization</a:t>
            </a:r>
          </a:p>
        </p:txBody>
      </p:sp>
      <p:sp>
        <p:nvSpPr>
          <p:cNvPr id="644110" name="Line 14"/>
          <p:cNvSpPr>
            <a:spLocks noChangeShapeType="1"/>
          </p:cNvSpPr>
          <p:nvPr/>
        </p:nvSpPr>
        <p:spPr bwMode="auto">
          <a:xfrm>
            <a:off x="4572000" y="2209800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4111" name="Line 15"/>
          <p:cNvSpPr>
            <a:spLocks noChangeShapeType="1"/>
          </p:cNvSpPr>
          <p:nvPr/>
        </p:nvSpPr>
        <p:spPr bwMode="auto">
          <a:xfrm flipH="1">
            <a:off x="4572000" y="3086100"/>
            <a:ext cx="0" cy="4762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4112" name="Line 16"/>
          <p:cNvSpPr>
            <a:spLocks noChangeShapeType="1"/>
          </p:cNvSpPr>
          <p:nvPr/>
        </p:nvSpPr>
        <p:spPr bwMode="auto">
          <a:xfrm flipH="1">
            <a:off x="4572000" y="4076700"/>
            <a:ext cx="0" cy="4762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4113" name="Line 17"/>
          <p:cNvSpPr>
            <a:spLocks noChangeShapeType="1"/>
          </p:cNvSpPr>
          <p:nvPr/>
        </p:nvSpPr>
        <p:spPr bwMode="auto">
          <a:xfrm flipH="1">
            <a:off x="4572000" y="5067300"/>
            <a:ext cx="0" cy="4762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411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644117" name="Rectangle 2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Flow data</a:t>
            </a:r>
            <a:r>
              <a:rPr lang="en-US"/>
              <a:t> is converted to a </a:t>
            </a:r>
            <a:r>
              <a:rPr lang="en-US" b="1"/>
              <a:t>vector field</a:t>
            </a:r>
            <a:r>
              <a:rPr lang="en-US"/>
              <a:t> by </a:t>
            </a:r>
            <a:r>
              <a:rPr lang="en-US" b="1"/>
              <a:t>interpolation</a:t>
            </a:r>
            <a:r>
              <a:rPr lang="en-US"/>
              <a:t> of the vectors inside the cells.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6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786435" name="Text Box 3"/>
          <p:cNvSpPr txBox="1">
            <a:spLocks noChangeArrowheads="1"/>
          </p:cNvSpPr>
          <p:nvPr/>
        </p:nvSpPr>
        <p:spPr bwMode="auto">
          <a:xfrm>
            <a:off x="179388" y="765175"/>
            <a:ext cx="18716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scalar field</a:t>
            </a:r>
          </a:p>
        </p:txBody>
      </p:sp>
      <p:sp>
        <p:nvSpPr>
          <p:cNvPr id="786436" name="Text Box 4"/>
          <p:cNvSpPr txBox="1">
            <a:spLocks noChangeArrowheads="1"/>
          </p:cNvSpPr>
          <p:nvPr/>
        </p:nvSpPr>
        <p:spPr bwMode="auto">
          <a:xfrm>
            <a:off x="2268538" y="765175"/>
            <a:ext cx="3024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vector field</a:t>
            </a:r>
          </a:p>
        </p:txBody>
      </p:sp>
      <p:sp>
        <p:nvSpPr>
          <p:cNvPr id="786437" name="Text Box 5"/>
          <p:cNvSpPr txBox="1">
            <a:spLocks noChangeArrowheads="1"/>
          </p:cNvSpPr>
          <p:nvPr/>
        </p:nvSpPr>
        <p:spPr bwMode="auto">
          <a:xfrm>
            <a:off x="5543550" y="765175"/>
            <a:ext cx="3389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tensor field</a:t>
            </a:r>
          </a:p>
        </p:txBody>
      </p:sp>
      <p:sp>
        <p:nvSpPr>
          <p:cNvPr id="786438" name="Line 6"/>
          <p:cNvSpPr>
            <a:spLocks noChangeShapeType="1"/>
          </p:cNvSpPr>
          <p:nvPr/>
        </p:nvSpPr>
        <p:spPr bwMode="auto">
          <a:xfrm>
            <a:off x="2195513" y="1125538"/>
            <a:ext cx="0" cy="525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6439" name="Line 7"/>
          <p:cNvSpPr>
            <a:spLocks noChangeShapeType="1"/>
          </p:cNvSpPr>
          <p:nvPr/>
        </p:nvSpPr>
        <p:spPr bwMode="auto">
          <a:xfrm>
            <a:off x="5364163" y="1125538"/>
            <a:ext cx="0" cy="525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86440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412875"/>
            <a:ext cx="13208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1" name="Picture 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1412875"/>
            <a:ext cx="15494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2" name="Picture 1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62075"/>
            <a:ext cx="18288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3" name="Picture 11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2914650"/>
            <a:ext cx="4572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4" name="Picture 12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240088"/>
            <a:ext cx="698500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5" name="Picture 1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520950"/>
            <a:ext cx="1905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6" name="Picture 14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520950"/>
            <a:ext cx="360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7" name="Picture 15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3600450"/>
            <a:ext cx="698500" cy="11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8" name="Picture 16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600450"/>
            <a:ext cx="698500" cy="11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49" name="Picture 17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4881563"/>
            <a:ext cx="21590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6450" name="Picture 18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81563"/>
            <a:ext cx="2209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sp>
        <p:nvSpPr>
          <p:cNvPr id="786451" name="Text Box 19"/>
          <p:cNvSpPr txBox="1">
            <a:spLocks noChangeArrowheads="1"/>
          </p:cNvSpPr>
          <p:nvPr/>
        </p:nvSpPr>
        <p:spPr bwMode="auto">
          <a:xfrm>
            <a:off x="2447925" y="5734050"/>
            <a:ext cx="2665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 dirty="0"/>
              <a:t>2D </a:t>
            </a:r>
            <a:r>
              <a:rPr lang="de-DE" sz="1800" dirty="0" err="1"/>
              <a:t>vector</a:t>
            </a:r>
            <a:r>
              <a:rPr lang="de-DE" sz="1800" dirty="0"/>
              <a:t> </a:t>
            </a:r>
            <a:r>
              <a:rPr lang="de-DE" sz="1800" dirty="0" err="1"/>
              <a:t>field</a:t>
            </a:r>
            <a:endParaRPr lang="de-DE" sz="1800" dirty="0"/>
          </a:p>
        </p:txBody>
      </p:sp>
      <p:sp>
        <p:nvSpPr>
          <p:cNvPr id="786452" name="Text Box 20"/>
          <p:cNvSpPr txBox="1">
            <a:spLocks noChangeArrowheads="1"/>
          </p:cNvSpPr>
          <p:nvPr/>
        </p:nvSpPr>
        <p:spPr bwMode="auto">
          <a:xfrm>
            <a:off x="5691188" y="5734050"/>
            <a:ext cx="30972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Jacobian of 2D vector field</a:t>
            </a:r>
          </a:p>
        </p:txBody>
      </p:sp>
    </p:spTree>
    <p:extLst>
      <p:ext uri="{BB962C8B-B14F-4D97-AF65-F5344CB8AC3E}">
        <p14:creationId xmlns:p14="http://schemas.microsoft.com/office/powerpoint/2010/main" val="40230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8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38" grpId="0" animBg="1"/>
      <p:bldP spid="786439" grpId="0" animBg="1"/>
      <p:bldP spid="786451" grpId="0"/>
      <p:bldP spid="7864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790532" name="Text Box 4"/>
          <p:cNvSpPr txBox="1">
            <a:spLocks noChangeArrowheads="1"/>
          </p:cNvSpPr>
          <p:nvPr/>
        </p:nvSpPr>
        <p:spPr bwMode="auto">
          <a:xfrm>
            <a:off x="2268538" y="765175"/>
            <a:ext cx="3024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vector field</a:t>
            </a:r>
          </a:p>
        </p:txBody>
      </p:sp>
      <p:sp>
        <p:nvSpPr>
          <p:cNvPr id="790533" name="Text Box 5"/>
          <p:cNvSpPr txBox="1">
            <a:spLocks noChangeArrowheads="1"/>
          </p:cNvSpPr>
          <p:nvPr/>
        </p:nvSpPr>
        <p:spPr bwMode="auto">
          <a:xfrm>
            <a:off x="5543550" y="765175"/>
            <a:ext cx="3389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tensor field</a:t>
            </a:r>
          </a:p>
        </p:txBody>
      </p:sp>
      <p:pic>
        <p:nvPicPr>
          <p:cNvPr id="790537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1412875"/>
            <a:ext cx="15494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90538" name="Picture 1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62075"/>
            <a:ext cx="18288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90545" name="Picture 1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4881563"/>
            <a:ext cx="21590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90546" name="Picture 18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81563"/>
            <a:ext cx="2209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sp>
        <p:nvSpPr>
          <p:cNvPr id="790547" name="Text Box 19"/>
          <p:cNvSpPr txBox="1">
            <a:spLocks noChangeArrowheads="1"/>
          </p:cNvSpPr>
          <p:nvPr/>
        </p:nvSpPr>
        <p:spPr bwMode="auto">
          <a:xfrm>
            <a:off x="2447925" y="5734050"/>
            <a:ext cx="2665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2D vector field</a:t>
            </a:r>
          </a:p>
        </p:txBody>
      </p:sp>
      <p:sp>
        <p:nvSpPr>
          <p:cNvPr id="790548" name="Text Box 20"/>
          <p:cNvSpPr txBox="1">
            <a:spLocks noChangeArrowheads="1"/>
          </p:cNvSpPr>
          <p:nvPr/>
        </p:nvSpPr>
        <p:spPr bwMode="auto">
          <a:xfrm>
            <a:off x="5691188" y="5734050"/>
            <a:ext cx="30972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/>
              <a:t>Jacobian of 2D vector field</a:t>
            </a:r>
          </a:p>
        </p:txBody>
      </p:sp>
      <p:sp>
        <p:nvSpPr>
          <p:cNvPr id="790549" name="Text Box 21"/>
          <p:cNvSpPr txBox="1">
            <a:spLocks noChangeArrowheads="1"/>
          </p:cNvSpPr>
          <p:nvPr/>
        </p:nvSpPr>
        <p:spPr bwMode="auto">
          <a:xfrm>
            <a:off x="3581400" y="2667000"/>
            <a:ext cx="4038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/>
              <a:t>Supposed to be continuous and differentiable. This means we can compute its partial differentials and write them into the 2x2 matrix:</a:t>
            </a:r>
            <a:endParaRPr lang="de-DE" sz="1800"/>
          </a:p>
        </p:txBody>
      </p:sp>
      <p:sp>
        <p:nvSpPr>
          <p:cNvPr id="790550" name="Line 22"/>
          <p:cNvSpPr>
            <a:spLocks noChangeShapeType="1"/>
          </p:cNvSpPr>
          <p:nvPr/>
        </p:nvSpPr>
        <p:spPr bwMode="auto">
          <a:xfrm flipV="1">
            <a:off x="4038600" y="3886200"/>
            <a:ext cx="1143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0551" name="Line 23"/>
          <p:cNvSpPr>
            <a:spLocks noChangeShapeType="1"/>
          </p:cNvSpPr>
          <p:nvPr/>
        </p:nvSpPr>
        <p:spPr bwMode="auto">
          <a:xfrm rot="5400000" flipV="1">
            <a:off x="6172200" y="4038600"/>
            <a:ext cx="1143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549" grpId="0"/>
      <p:bldP spid="790550" grpId="0" animBg="1"/>
      <p:bldP spid="7905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ChangeArrowheads="1"/>
          </p:cNvSpPr>
          <p:nvPr/>
        </p:nvSpPr>
        <p:spPr bwMode="auto">
          <a:xfrm>
            <a:off x="3244850" y="3357563"/>
            <a:ext cx="142875" cy="358775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7463" name="Rectangle 7"/>
          <p:cNvSpPr>
            <a:spLocks noChangeArrowheads="1"/>
          </p:cNvSpPr>
          <p:nvPr/>
        </p:nvSpPr>
        <p:spPr bwMode="auto">
          <a:xfrm>
            <a:off x="3635375" y="2852738"/>
            <a:ext cx="288925" cy="288925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7464" name="Rectangle 8"/>
          <p:cNvSpPr>
            <a:spLocks noChangeArrowheads="1"/>
          </p:cNvSpPr>
          <p:nvPr/>
        </p:nvSpPr>
        <p:spPr bwMode="auto">
          <a:xfrm>
            <a:off x="4716463" y="3213100"/>
            <a:ext cx="142875" cy="6477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74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787466" name="Text Box 10"/>
          <p:cNvSpPr txBox="1">
            <a:spLocks noChangeArrowheads="1"/>
          </p:cNvSpPr>
          <p:nvPr/>
        </p:nvSpPr>
        <p:spPr bwMode="auto">
          <a:xfrm>
            <a:off x="2268538" y="765175"/>
            <a:ext cx="3024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1800" dirty="0" err="1"/>
              <a:t>vector</a:t>
            </a:r>
            <a:r>
              <a:rPr lang="de-DE" sz="1800" dirty="0"/>
              <a:t> </a:t>
            </a:r>
            <a:r>
              <a:rPr lang="de-DE" sz="1800" dirty="0" err="1"/>
              <a:t>field</a:t>
            </a:r>
            <a:endParaRPr lang="de-DE" sz="1800" dirty="0"/>
          </a:p>
        </p:txBody>
      </p:sp>
      <p:pic>
        <p:nvPicPr>
          <p:cNvPr id="787467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1412875"/>
            <a:ext cx="15494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7470" name="Picture 1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2887663"/>
            <a:ext cx="18034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sp>
        <p:nvSpPr>
          <p:cNvPr id="787472" name="Text Box 16"/>
          <p:cNvSpPr txBox="1">
            <a:spLocks noChangeArrowheads="1"/>
          </p:cNvSpPr>
          <p:nvPr/>
        </p:nvSpPr>
        <p:spPr bwMode="auto">
          <a:xfrm>
            <a:off x="287338" y="1408113"/>
            <a:ext cx="18002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sz="1600"/>
              <a:t>parameter-independent</a:t>
            </a:r>
          </a:p>
        </p:txBody>
      </p:sp>
      <p:sp>
        <p:nvSpPr>
          <p:cNvPr id="787473" name="Text Box 17"/>
          <p:cNvSpPr txBox="1">
            <a:spLocks noChangeArrowheads="1"/>
          </p:cNvSpPr>
          <p:nvPr/>
        </p:nvSpPr>
        <p:spPr bwMode="auto">
          <a:xfrm>
            <a:off x="287338" y="3068638"/>
            <a:ext cx="18002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sz="1600"/>
              <a:t>one-parameter-dependent</a:t>
            </a:r>
          </a:p>
        </p:txBody>
      </p:sp>
      <p:sp>
        <p:nvSpPr>
          <p:cNvPr id="787475" name="Text Box 19"/>
          <p:cNvSpPr txBox="1">
            <a:spLocks noChangeArrowheads="1"/>
          </p:cNvSpPr>
          <p:nvPr/>
        </p:nvSpPr>
        <p:spPr bwMode="auto">
          <a:xfrm>
            <a:off x="6445250" y="1557338"/>
            <a:ext cx="215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sz="1600" b="1" i="1"/>
              <a:t>steady</a:t>
            </a:r>
            <a:r>
              <a:rPr lang="de-DE" sz="1600" b="1"/>
              <a:t> </a:t>
            </a:r>
            <a:r>
              <a:rPr lang="de-DE" sz="1600"/>
              <a:t>vector field</a:t>
            </a:r>
          </a:p>
        </p:txBody>
      </p:sp>
      <p:sp>
        <p:nvSpPr>
          <p:cNvPr id="787476" name="Text Box 20"/>
          <p:cNvSpPr txBox="1">
            <a:spLocks noChangeArrowheads="1"/>
          </p:cNvSpPr>
          <p:nvPr/>
        </p:nvSpPr>
        <p:spPr bwMode="auto">
          <a:xfrm>
            <a:off x="6443663" y="3092450"/>
            <a:ext cx="215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sz="1600" b="1" i="1"/>
              <a:t>unsteady</a:t>
            </a:r>
            <a:r>
              <a:rPr lang="de-DE" sz="1600" b="1"/>
              <a:t> </a:t>
            </a:r>
            <a:r>
              <a:rPr lang="de-DE" sz="1600"/>
              <a:t>vector field</a:t>
            </a:r>
          </a:p>
        </p:txBody>
      </p:sp>
      <p:pic>
        <p:nvPicPr>
          <p:cNvPr id="787478" name="Picture 2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3225800"/>
            <a:ext cx="25654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5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8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58" grpId="0" animBg="1"/>
      <p:bldP spid="787463" grpId="0" animBg="1"/>
      <p:bldP spid="787464" grpId="0" animBg="1"/>
      <p:bldP spid="787472" grpId="0"/>
      <p:bldP spid="787473" grpId="0"/>
      <p:bldP spid="787475" grpId="0"/>
      <p:bldP spid="7874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Flow Visualization</a:t>
            </a:r>
            <a:endParaRPr lang="de-DE">
              <a:cs typeface="Times New Roman" pitchFamily="18" charset="0"/>
            </a:endParaRPr>
          </a:p>
        </p:txBody>
      </p:sp>
      <p:sp>
        <p:nvSpPr>
          <p:cNvPr id="86528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Visualization methods for flow fields</a:t>
            </a:r>
            <a:endParaRPr lang="de-DE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Visualization: Problems and Concepts</a:t>
            </a:r>
            <a:endParaRPr lang="de-DE"/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505200" y="990600"/>
            <a:ext cx="2133600" cy="2895600"/>
          </a:xfrm>
          <a:prstGeom prst="straightConnector1">
            <a:avLst/>
          </a:prstGeom>
          <a:noFill/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2870252" y="427886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encoded in a vector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00775" y="16360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cxnSp>
        <p:nvCxnSpPr>
          <p:cNvPr id="8" name="Straight Arrow Connector 7"/>
          <p:cNvCxnSpPr>
            <a:cxnSpLocks noChangeAspect="1"/>
          </p:cNvCxnSpPr>
          <p:nvPr/>
        </p:nvCxnSpPr>
        <p:spPr bwMode="auto">
          <a:xfrm flipV="1">
            <a:off x="5943600" y="1295400"/>
            <a:ext cx="514350" cy="70485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677100" y="186612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direction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 noChangeAspect="1"/>
          </p:cNvCxnSpPr>
          <p:nvPr/>
        </p:nvCxnSpPr>
        <p:spPr bwMode="auto">
          <a:xfrm flipV="1">
            <a:off x="3581400" y="1846182"/>
            <a:ext cx="514350" cy="70485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 rot="18383755">
            <a:off x="3771370" y="26490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 / velocity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38300" y="5105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vector field visualization method:</a:t>
            </a:r>
          </a:p>
          <a:p>
            <a:pPr algn="ctr"/>
            <a:r>
              <a:rPr lang="en-US" dirty="0" smtClean="0"/>
              <a:t>which of these aspects are shown?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Problems and Concepts</a:t>
            </a:r>
            <a:endParaRPr lang="de-DE" dirty="0"/>
          </a:p>
        </p:txBody>
      </p:sp>
      <p:sp>
        <p:nvSpPr>
          <p:cNvPr id="636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Flow data appear in a variety of applications, i.e.</a:t>
            </a:r>
            <a:endParaRPr lang="de-DE" b="1" dirty="0"/>
          </a:p>
          <a:p>
            <a:pPr lvl="1"/>
            <a:r>
              <a:rPr lang="en-US" dirty="0"/>
              <a:t>Simulation / computation of flow around cars, planes, ships </a:t>
            </a:r>
            <a:endParaRPr lang="de-DE" dirty="0"/>
          </a:p>
          <a:p>
            <a:pPr lvl="1"/>
            <a:r>
              <a:rPr lang="en-US" dirty="0"/>
              <a:t>atmospheric flow for weather forecast </a:t>
            </a:r>
            <a:endParaRPr lang="de-DE" dirty="0"/>
          </a:p>
          <a:p>
            <a:pPr lvl="1"/>
            <a:r>
              <a:rPr lang="en-US" dirty="0"/>
              <a:t>studying flow in bottling / filling devices</a:t>
            </a:r>
            <a:endParaRPr lang="de-DE" dirty="0"/>
          </a:p>
          <a:p>
            <a:pPr lvl="1">
              <a:buFont typeface="Wingdings" pitchFamily="2" charset="2"/>
              <a:buNone/>
            </a:pPr>
            <a:endParaRPr lang="de-DE" dirty="0"/>
          </a:p>
          <a:p>
            <a:r>
              <a:rPr lang="en-US" b="1" dirty="0"/>
              <a:t>There are different aims, such as:</a:t>
            </a:r>
            <a:endParaRPr lang="de-DE" b="1" dirty="0"/>
          </a:p>
          <a:p>
            <a:pPr lvl="1"/>
            <a:r>
              <a:rPr lang="en-US" dirty="0"/>
              <a:t>perceiving and understanding physical phenomena</a:t>
            </a:r>
            <a:endParaRPr lang="de-DE" dirty="0"/>
          </a:p>
          <a:p>
            <a:pPr lvl="1"/>
            <a:r>
              <a:rPr lang="en-US" dirty="0"/>
              <a:t>modeling of  flow processes</a:t>
            </a:r>
            <a:endParaRPr lang="de-DE" dirty="0"/>
          </a:p>
          <a:p>
            <a:pPr lvl="1"/>
            <a:r>
              <a:rPr lang="en-US" dirty="0"/>
              <a:t>optimization in technical design </a:t>
            </a:r>
            <a:endParaRPr lang="de-DE" dirty="0"/>
          </a:p>
          <a:p>
            <a:pPr lvl="1"/>
            <a:r>
              <a:rPr lang="en-US" dirty="0"/>
              <a:t>search for damage reasons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7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Visualization Methods</a:t>
            </a:r>
          </a:p>
        </p:txBody>
      </p:sp>
      <p:sp>
        <p:nvSpPr>
          <p:cNvPr id="86631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US" sz="2000" b="1" dirty="0"/>
              <a:t>M</a:t>
            </a:r>
            <a:r>
              <a:rPr lang="en-US" sz="2000" b="1" dirty="0" smtClean="0"/>
              <a:t>ethods </a:t>
            </a:r>
            <a:r>
              <a:rPr lang="en-US" sz="2000" b="1" dirty="0"/>
              <a:t>for flow data:</a:t>
            </a:r>
            <a:endParaRPr lang="de-DE" sz="2000" b="1" dirty="0"/>
          </a:p>
          <a:p>
            <a:pPr lvl="1">
              <a:lnSpc>
                <a:spcPct val="115000"/>
              </a:lnSpc>
            </a:pPr>
            <a:r>
              <a:rPr lang="en-US" sz="1800" dirty="0"/>
              <a:t>Elementary (direct) methods: show properties of selected points</a:t>
            </a:r>
          </a:p>
          <a:p>
            <a:pPr lvl="1">
              <a:lnSpc>
                <a:spcPct val="115000"/>
              </a:lnSpc>
            </a:pPr>
            <a:r>
              <a:rPr lang="en-US" sz="1800" dirty="0"/>
              <a:t>Geometry-Based Methods:</a:t>
            </a:r>
            <a:r>
              <a:rPr lang="en-US" sz="1800" i="1" dirty="0"/>
              <a:t> </a:t>
            </a:r>
            <a:r>
              <a:rPr lang="en-US" sz="1800" dirty="0"/>
              <a:t>integrated lines, surfaces</a:t>
            </a:r>
            <a:endParaRPr lang="de-DE" sz="1800" dirty="0"/>
          </a:p>
          <a:p>
            <a:pPr lvl="1">
              <a:lnSpc>
                <a:spcPct val="115000"/>
              </a:lnSpc>
            </a:pPr>
            <a:r>
              <a:rPr lang="en-US" sz="1800" dirty="0"/>
              <a:t>Image-Based Methods: use textures to show the flow</a:t>
            </a:r>
          </a:p>
          <a:p>
            <a:pPr lvl="1">
              <a:lnSpc>
                <a:spcPct val="115000"/>
              </a:lnSpc>
            </a:pPr>
            <a:r>
              <a:rPr lang="en-US" sz="1800" dirty="0"/>
              <a:t>Feature extraction: focus on specific aspects/features of the flow</a:t>
            </a:r>
          </a:p>
          <a:p>
            <a:pPr lvl="2">
              <a:lnSpc>
                <a:spcPct val="115000"/>
              </a:lnSpc>
            </a:pPr>
            <a:r>
              <a:rPr lang="en-US" sz="1600" dirty="0"/>
              <a:t>Topology-based flow visualization</a:t>
            </a:r>
          </a:p>
          <a:p>
            <a:pPr lvl="1">
              <a:lnSpc>
                <a:spcPct val="115000"/>
              </a:lnSpc>
            </a:pPr>
            <a:r>
              <a:rPr lang="en-US" sz="1800" dirty="0"/>
              <a:t>Further methods</a:t>
            </a:r>
          </a:p>
          <a:p>
            <a:pPr>
              <a:lnSpc>
                <a:spcPct val="115000"/>
              </a:lnSpc>
            </a:pPr>
            <a:r>
              <a:rPr lang="en-US" sz="2000" b="1" dirty="0"/>
              <a:t>Main problems for visualization:</a:t>
            </a:r>
            <a:endParaRPr lang="de-DE" sz="2000" b="1" dirty="0"/>
          </a:p>
          <a:p>
            <a:pPr lvl="1">
              <a:lnSpc>
                <a:spcPct val="115000"/>
              </a:lnSpc>
            </a:pPr>
            <a:r>
              <a:rPr lang="en-US" sz="1800" dirty="0"/>
              <a:t>spatial complexity</a:t>
            </a:r>
            <a:endParaRPr lang="de-DE" sz="1800" dirty="0"/>
          </a:p>
          <a:p>
            <a:pPr lvl="1">
              <a:lnSpc>
                <a:spcPct val="115000"/>
              </a:lnSpc>
            </a:pPr>
            <a:r>
              <a:rPr lang="en-US" sz="1800" dirty="0"/>
              <a:t>dimensionality of the data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9789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0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Flow Visualization</a:t>
            </a:r>
            <a:endParaRPr lang="de-DE"/>
          </a:p>
        </p:txBody>
      </p:sp>
      <p:sp>
        <p:nvSpPr>
          <p:cNvPr id="109670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Elementary (Direct) Methods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8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 pitchFamily="34" charset="0"/>
              </a:rPr>
              <a:t>Flow Visualization: Elementary Methods</a:t>
            </a:r>
          </a:p>
        </p:txBody>
      </p:sp>
      <p:sp>
        <p:nvSpPr>
          <p:cNvPr id="1056780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Elementary Methods:</a:t>
            </a:r>
          </a:p>
          <a:p>
            <a:r>
              <a:rPr lang="en-US"/>
              <a:t>Present the complete data set at low level of abstraction</a:t>
            </a:r>
          </a:p>
          <a:p>
            <a:r>
              <a:rPr lang="en-US"/>
              <a:t>Mapping is direct, without complex conversions or extractions</a:t>
            </a:r>
          </a:p>
          <a:p>
            <a:r>
              <a:rPr lang="en-US"/>
              <a:t>3 main representations:</a:t>
            </a:r>
          </a:p>
          <a:p>
            <a:pPr lvl="1"/>
            <a:r>
              <a:rPr lang="en-US"/>
              <a:t>color coding</a:t>
            </a:r>
          </a:p>
          <a:p>
            <a:pPr lvl="1"/>
            <a:r>
              <a:rPr lang="en-US"/>
              <a:t>arrow plots</a:t>
            </a:r>
          </a:p>
          <a:p>
            <a:pPr lvl="1"/>
            <a:r>
              <a:rPr lang="en-US"/>
              <a:t>icons</a:t>
            </a:r>
          </a:p>
          <a:p>
            <a:endParaRPr lang="en-US"/>
          </a:p>
          <a:p>
            <a:r>
              <a:rPr lang="en-US">
                <a:sym typeface="Wingdings" pitchFamily="2" charset="2"/>
              </a:rPr>
              <a:t> </a:t>
            </a:r>
            <a:r>
              <a:rPr lang="en-US"/>
              <a:t>very frequently used</a:t>
            </a:r>
            <a:endParaRPr lang="de-DE"/>
          </a:p>
          <a:p>
            <a:endParaRPr lang="de-DE"/>
          </a:p>
        </p:txBody>
      </p:sp>
      <p:sp>
        <p:nvSpPr>
          <p:cNvPr id="1056770" name="Rectangle 4"/>
          <p:cNvSpPr>
            <a:spLocks noChangeArrowheads="1"/>
          </p:cNvSpPr>
          <p:nvPr/>
        </p:nvSpPr>
        <p:spPr bwMode="auto">
          <a:xfrm>
            <a:off x="2990850" y="1833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en-US" sz="2400">
              <a:latin typeface="Times New Roman" pitchFamily="18" charset="0"/>
            </a:endParaRPr>
          </a:p>
        </p:txBody>
      </p:sp>
      <p:sp>
        <p:nvSpPr>
          <p:cNvPr id="1056771" name="Rectangle 5"/>
          <p:cNvSpPr>
            <a:spLocks noChangeArrowheads="1"/>
          </p:cNvSpPr>
          <p:nvPr/>
        </p:nvSpPr>
        <p:spPr bwMode="auto">
          <a:xfrm>
            <a:off x="2828925" y="1781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en-US" sz="2400">
              <a:latin typeface="Times New Roman" pitchFamily="18" charset="0"/>
            </a:endParaRPr>
          </a:p>
        </p:txBody>
      </p:sp>
      <p:sp>
        <p:nvSpPr>
          <p:cNvPr id="1056772" name="Rectangle 7"/>
          <p:cNvSpPr>
            <a:spLocks noChangeArrowheads="1"/>
          </p:cNvSpPr>
          <p:nvPr/>
        </p:nvSpPr>
        <p:spPr bwMode="auto">
          <a:xfrm>
            <a:off x="1690688" y="2509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en-US" sz="2400">
              <a:latin typeface="Times New Roman" pitchFamily="18" charset="0"/>
            </a:endParaRPr>
          </a:p>
        </p:txBody>
      </p:sp>
      <p:sp>
        <p:nvSpPr>
          <p:cNvPr id="1056773" name="Rectangle 10"/>
          <p:cNvSpPr>
            <a:spLocks noChangeArrowheads="1"/>
          </p:cNvSpPr>
          <p:nvPr/>
        </p:nvSpPr>
        <p:spPr bwMode="auto">
          <a:xfrm>
            <a:off x="3324225" y="2233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en-US" sz="2400">
              <a:latin typeface="Times New Roman" pitchFamily="18" charset="0"/>
            </a:endParaRPr>
          </a:p>
        </p:txBody>
      </p:sp>
      <p:sp>
        <p:nvSpPr>
          <p:cNvPr id="1056774" name="Rectangle 12"/>
          <p:cNvSpPr>
            <a:spLocks noChangeArrowheads="1"/>
          </p:cNvSpPr>
          <p:nvPr/>
        </p:nvSpPr>
        <p:spPr bwMode="auto">
          <a:xfrm>
            <a:off x="3300413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en-US" sz="2400">
              <a:latin typeface="Times New Roman" pitchFamily="18" charset="0"/>
            </a:endParaRPr>
          </a:p>
        </p:txBody>
      </p:sp>
      <p:sp>
        <p:nvSpPr>
          <p:cNvPr id="1056775" name="Rectangle 14"/>
          <p:cNvSpPr>
            <a:spLocks noChangeArrowheads="1"/>
          </p:cNvSpPr>
          <p:nvPr/>
        </p:nvSpPr>
        <p:spPr bwMode="auto">
          <a:xfrm>
            <a:off x="3228975" y="2452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58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099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Color Coding:</a:t>
            </a:r>
          </a:p>
          <a:p>
            <a:r>
              <a:rPr lang="en-US"/>
              <a:t>Extract scalar field from vector field (i.e. magnitude, curvature, pressure, temperature)</a:t>
            </a:r>
          </a:p>
          <a:p>
            <a:r>
              <a:rPr lang="en-US"/>
              <a:t>2D: direct color coding to visualize them</a:t>
            </a:r>
          </a:p>
          <a:p>
            <a:r>
              <a:rPr lang="en-US"/>
              <a:t>same for slices or boundary surfaces in 3D</a:t>
            </a:r>
          </a:p>
          <a:p>
            <a:r>
              <a:rPr lang="en-US"/>
              <a:t>3D </a:t>
            </a:r>
            <a:r>
              <a:rPr lang="en-US">
                <a:sym typeface="Wingdings" pitchFamily="2" charset="2"/>
              </a:rPr>
              <a:t></a:t>
            </a:r>
            <a:r>
              <a:rPr lang="en-US"/>
              <a:t> volume visualization (FlowVis </a:t>
            </a:r>
            <a:r>
              <a:rPr lang="en-US">
                <a:sym typeface="Wingdings" pitchFamily="2" charset="2"/>
              </a:rPr>
              <a:t></a:t>
            </a:r>
            <a:r>
              <a:rPr lang="en-US"/>
              <a:t> VolVis)</a:t>
            </a:r>
          </a:p>
          <a:p>
            <a:endParaRPr lang="en-US"/>
          </a:p>
          <a:p>
            <a:r>
              <a:rPr lang="en-US">
                <a:sym typeface="Wingdings" pitchFamily="2" charset="2"/>
              </a:rPr>
              <a:t></a:t>
            </a:r>
            <a:r>
              <a:rPr lang="en-US"/>
              <a:t> loss of information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9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8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7200"/>
            <a:ext cx="397192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080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0080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Examples for Color Coding:</a:t>
            </a:r>
            <a:endParaRPr lang="de-DE" b="1"/>
          </a:p>
        </p:txBody>
      </p:sp>
      <p:pic>
        <p:nvPicPr>
          <p:cNvPr id="11008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38675"/>
            <a:ext cx="81915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0807" name="Text Box 7"/>
          <p:cNvSpPr txBox="1">
            <a:spLocks noChangeArrowheads="1"/>
          </p:cNvSpPr>
          <p:nvPr/>
        </p:nvSpPr>
        <p:spPr bwMode="auto">
          <a:xfrm>
            <a:off x="6705600" y="6172200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www.fluent.com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7692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0387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Volume illustration for flow visualization [Svakine et al 05]</a:t>
            </a:r>
            <a:endParaRPr lang="de-DE"/>
          </a:p>
        </p:txBody>
      </p:sp>
      <p:pic>
        <p:nvPicPr>
          <p:cNvPr id="11038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62225"/>
            <a:ext cx="457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38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47825"/>
            <a:ext cx="37147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 b="1"/>
              <a:t>Arrow plots:</a:t>
            </a:r>
          </a:p>
          <a:p>
            <a:r>
              <a:rPr lang="en-US" sz="2000"/>
              <a:t>also called hedgehog plots</a:t>
            </a:r>
          </a:p>
          <a:p>
            <a:r>
              <a:rPr lang="en-US" sz="2000"/>
              <a:t>represent velocity as arrows at regular locations, e.g., place arrows at grid points </a:t>
            </a:r>
          </a:p>
          <a:p>
            <a:r>
              <a:rPr lang="en-US" sz="2000">
                <a:sym typeface="Wingdings" pitchFamily="2" charset="2"/>
              </a:rPr>
              <a:t> </a:t>
            </a:r>
            <a:r>
              <a:rPr lang="en-US" sz="2000"/>
              <a:t>overloading possible</a:t>
            </a:r>
          </a:p>
          <a:p>
            <a:r>
              <a:rPr lang="en-US" sz="2000"/>
              <a:t>arrows: (scaled) unit length or encode magnitude</a:t>
            </a:r>
          </a:p>
          <a:p>
            <a:r>
              <a:rPr lang="en-US" sz="2000"/>
              <a:t>well-established for 2D</a:t>
            </a:r>
            <a:endParaRPr lang="de-DE" sz="2000"/>
          </a:p>
        </p:txBody>
      </p:sp>
      <p:pic>
        <p:nvPicPr>
          <p:cNvPr id="1119238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02336"/>
            <a:ext cx="4244975" cy="405332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2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2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[Kirby et al 99]: multiple values of 2d flow data by layering concept related to painting process of artists</a:t>
            </a:r>
            <a:endParaRPr lang="de-DE"/>
          </a:p>
          <a:p>
            <a:endParaRPr lang="de-DE"/>
          </a:p>
        </p:txBody>
      </p:sp>
      <p:pic>
        <p:nvPicPr>
          <p:cNvPr id="1121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8785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2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3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610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33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</p:spTree>
    <p:extLst>
      <p:ext uri="{BB962C8B-B14F-4D97-AF65-F5344CB8AC3E}">
        <p14:creationId xmlns:p14="http://schemas.microsoft.com/office/powerpoint/2010/main" val="35860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3D arrow plots:</a:t>
            </a:r>
          </a:p>
          <a:p>
            <a:r>
              <a:rPr lang="en-US"/>
              <a:t>Occlusion problem </a:t>
            </a:r>
            <a:r>
              <a:rPr lang="en-US">
                <a:sym typeface="Wingdings" pitchFamily="2" charset="2"/>
              </a:rPr>
              <a:t></a:t>
            </a:r>
            <a:r>
              <a:rPr lang="en-US"/>
              <a:t> careful seeding</a:t>
            </a:r>
          </a:p>
          <a:p>
            <a:r>
              <a:rPr lang="en-US"/>
              <a:t>Ambiguity problem</a:t>
            </a:r>
          </a:p>
          <a:p>
            <a:r>
              <a:rPr lang="en-US"/>
              <a:t>Solutions:</a:t>
            </a:r>
          </a:p>
          <a:p>
            <a:pPr lvl="1"/>
            <a:r>
              <a:rPr lang="en-US"/>
              <a:t>3D icons (cylinder + cone)</a:t>
            </a:r>
          </a:p>
          <a:p>
            <a:pPr lvl="1"/>
            <a:r>
              <a:rPr lang="en-US"/>
              <a:t>Highlight parts of error plot which points into a user defined direction</a:t>
            </a:r>
            <a:endParaRPr lang="de-DE"/>
          </a:p>
        </p:txBody>
      </p:sp>
      <p:pic>
        <p:nvPicPr>
          <p:cNvPr id="112538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10000"/>
            <a:ext cx="37734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0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39331" name="Picture 3" descr="C17-Vort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" y="0"/>
            <a:ext cx="9982200" cy="69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9332" name="Text Box 4"/>
          <p:cNvSpPr txBox="1">
            <a:spLocks noChangeArrowheads="1"/>
          </p:cNvSpPr>
          <p:nvPr/>
        </p:nvSpPr>
        <p:spPr bwMode="auto">
          <a:xfrm>
            <a:off x="-19050" y="5708650"/>
            <a:ext cx="9182100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Smoke angel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A C-17 </a:t>
            </a:r>
            <a:r>
              <a:rPr lang="en-US" sz="1400" dirty="0" err="1">
                <a:solidFill>
                  <a:schemeClr val="bg1"/>
                </a:solidFill>
              </a:rPr>
              <a:t>Globemaster</a:t>
            </a:r>
            <a:r>
              <a:rPr lang="en-US" sz="1400">
                <a:solidFill>
                  <a:schemeClr val="bg1"/>
                </a:solidFill>
              </a:rPr>
              <a:t> III from the 14th Airlift Squadron, Charleston Air Force Base, S.C. flies off after releasing flares over the Atlantic Ocean near Charleston, S.C., during a training mission on Tuesday, May 16, 2006. The "smoke angel" is caused by the vortex from the engines.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(U.S. Air Force photo/Tech. Sgt. Russell E. Cooley IV)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pic>
        <p:nvPicPr>
          <p:cNvPr id="11264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658813"/>
            <a:ext cx="4610100" cy="558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41910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550"/>
            <a:ext cx="25431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2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[Schulz et al 99]</a:t>
            </a:r>
            <a:endParaRPr lang="de-DE"/>
          </a:p>
        </p:txBody>
      </p:sp>
      <p:pic>
        <p:nvPicPr>
          <p:cNvPr id="11284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8050"/>
            <a:ext cx="43434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73250"/>
            <a:ext cx="35433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5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b="1"/>
              <a:t>Icons:</a:t>
            </a:r>
          </a:p>
          <a:p>
            <a:r>
              <a:rPr lang="en-US"/>
              <a:t>Place icon at selected locations and encode different values of the flow</a:t>
            </a:r>
          </a:p>
          <a:p>
            <a:r>
              <a:rPr lang="en-US"/>
              <a:t>Seeding strategy necessary (usually interactive)</a:t>
            </a:r>
          </a:p>
          <a:p>
            <a:r>
              <a:rPr lang="en-US"/>
              <a:t>Example: probe for local flow visualization [de Leeuw, van Wijk 93] </a:t>
            </a:r>
          </a:p>
          <a:p>
            <a:endParaRPr lang="en-US"/>
          </a:p>
          <a:p>
            <a:endParaRPr lang="de-DE"/>
          </a:p>
        </p:txBody>
      </p:sp>
      <p:pic>
        <p:nvPicPr>
          <p:cNvPr id="1129478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5500" y="1497013"/>
            <a:ext cx="4279900" cy="3854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5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Elementary Methods</a:t>
            </a:r>
          </a:p>
        </p:txBody>
      </p:sp>
      <p:sp>
        <p:nvSpPr>
          <p:cNvPr id="1131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in Amira:</a:t>
            </a:r>
          </a:p>
          <a:p>
            <a:pPr lvl="1"/>
            <a:r>
              <a:rPr lang="en-US"/>
              <a:t>Color Coding</a:t>
            </a:r>
          </a:p>
          <a:p>
            <a:pPr lvl="1"/>
            <a:r>
              <a:rPr lang="en-US"/>
              <a:t>Arrow plots</a:t>
            </a:r>
          </a:p>
          <a:p>
            <a:pPr lvl="1"/>
            <a:r>
              <a:rPr lang="en-US"/>
              <a:t>3D Vectors</a:t>
            </a:r>
          </a:p>
          <a:p>
            <a:pPr lvl="1"/>
            <a:r>
              <a:rPr lang="en-US"/>
              <a:t>Local Probe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9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Visualization</a:t>
            </a:r>
            <a:endParaRPr lang="de-DE" dirty="0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Characteristic Curves (Integral Curves)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7000" y="5029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/>
              <a:t>tangent curve</a:t>
            </a:r>
            <a:r>
              <a:rPr lang="en-US" dirty="0"/>
              <a:t> </a:t>
            </a:r>
            <a:r>
              <a:rPr lang="en-US" b="1" dirty="0"/>
              <a:t>s</a:t>
            </a:r>
            <a:r>
              <a:rPr lang="en-US" i="1" dirty="0"/>
              <a:t>(t)</a:t>
            </a:r>
            <a:r>
              <a:rPr lang="en-US" dirty="0"/>
              <a:t> of the </a:t>
            </a:r>
            <a:r>
              <a:rPr lang="en-US" dirty="0" smtClean="0"/>
              <a:t>vector field </a:t>
            </a:r>
            <a:r>
              <a:rPr lang="en-US" b="1" dirty="0"/>
              <a:t>v</a:t>
            </a:r>
            <a:r>
              <a:rPr lang="en-US" dirty="0"/>
              <a:t> is a curve in </a:t>
            </a:r>
            <a:r>
              <a:rPr lang="en-US" i="1" dirty="0" smtClean="0"/>
              <a:t>E</a:t>
            </a:r>
            <a:r>
              <a:rPr lang="en-US" i="1" baseline="30000" dirty="0" smtClean="0"/>
              <a:t>2/3</a:t>
            </a:r>
            <a:r>
              <a:rPr lang="en-US" dirty="0" smtClean="0"/>
              <a:t> with the property: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for </a:t>
            </a:r>
            <a:r>
              <a:rPr lang="en-US" dirty="0"/>
              <a:t>any </a:t>
            </a:r>
            <a:r>
              <a:rPr lang="en-US" i="1" dirty="0"/>
              <a:t>t</a:t>
            </a:r>
            <a:r>
              <a:rPr lang="en-US" dirty="0"/>
              <a:t> of the domain of </a:t>
            </a:r>
            <a:r>
              <a:rPr lang="en-US" b="1" dirty="0"/>
              <a:t>s</a:t>
            </a:r>
            <a:r>
              <a:rPr lang="en-US" dirty="0"/>
              <a:t>.</a:t>
            </a:r>
          </a:p>
          <a:p>
            <a:endParaRPr lang="en-US" sz="1600" dirty="0" smtClean="0"/>
          </a:p>
          <a:p>
            <a:r>
              <a:rPr lang="en-US" dirty="0" smtClean="0"/>
              <a:t>Interpretation</a:t>
            </a:r>
            <a:r>
              <a:rPr lang="en-US" dirty="0"/>
              <a:t>: path of a massless particle in a flow described by </a:t>
            </a:r>
            <a:r>
              <a:rPr lang="en-US" b="1" dirty="0"/>
              <a:t>v</a:t>
            </a:r>
            <a:endParaRPr lang="de-DE" dirty="0"/>
          </a:p>
        </p:txBody>
      </p:sp>
      <p:grpSp>
        <p:nvGrpSpPr>
          <p:cNvPr id="2" name="Group 1"/>
          <p:cNvGrpSpPr/>
          <p:nvPr/>
        </p:nvGrpSpPr>
        <p:grpSpPr>
          <a:xfrm>
            <a:off x="4564062" y="1219200"/>
            <a:ext cx="3970338" cy="1098550"/>
            <a:chOff x="4572000" y="1828800"/>
            <a:chExt cx="3970338" cy="1098550"/>
          </a:xfrm>
        </p:grpSpPr>
        <p:pic>
          <p:nvPicPr>
            <p:cNvPr id="8427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828800"/>
              <a:ext cx="20574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2757" name="Text Box 5"/>
            <p:cNvSpPr txBox="1">
              <a:spLocks noChangeArrowheads="1"/>
            </p:cNvSpPr>
            <p:nvPr/>
          </p:nvSpPr>
          <p:spPr bwMode="auto">
            <a:xfrm>
              <a:off x="5257800" y="2590800"/>
              <a:ext cx="328453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denotes the tangent vectors of </a:t>
              </a:r>
              <a:r>
                <a:rPr lang="en-US" sz="1600" b="1" dirty="0"/>
                <a:t>s</a:t>
              </a:r>
              <a:r>
                <a:rPr lang="en-US" sz="1600" i="1" dirty="0"/>
                <a:t>(t)</a:t>
              </a:r>
              <a:endParaRPr lang="de-DE" sz="1600" i="1" dirty="0"/>
            </a:p>
          </p:txBody>
        </p:sp>
        <p:sp>
          <p:nvSpPr>
            <p:cNvPr id="842758" name="Line 6"/>
            <p:cNvSpPr>
              <a:spLocks noChangeShapeType="1"/>
            </p:cNvSpPr>
            <p:nvPr/>
          </p:nvSpPr>
          <p:spPr bwMode="auto">
            <a:xfrm flipH="1" flipV="1">
              <a:off x="4914900" y="2349500"/>
              <a:ext cx="342900" cy="317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" name="Picture 2" descr="D:\Projekte\TopoXD\Vorträge\Vis 2010\ExtraShots\TangentCurv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8655" y="3935144"/>
            <a:ext cx="4595745" cy="269425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Properties of tangent curves:</a:t>
            </a:r>
          </a:p>
          <a:p>
            <a:r>
              <a:rPr lang="en-US"/>
              <a:t>Tangent curves do not intersect each other (except for critical points of </a:t>
            </a:r>
            <a:r>
              <a:rPr lang="en-US" b="1"/>
              <a:t>v</a:t>
            </a:r>
            <a:r>
              <a:rPr lang="en-US"/>
              <a:t>) .</a:t>
            </a:r>
          </a:p>
          <a:p>
            <a:r>
              <a:rPr lang="en-US"/>
              <a:t>Given a point in the vector field </a:t>
            </a:r>
            <a:r>
              <a:rPr lang="en-US" b="1"/>
              <a:t>v</a:t>
            </a:r>
            <a:r>
              <a:rPr lang="en-US"/>
              <a:t>, there is one and only one tangent curve through it (except for critical points of </a:t>
            </a:r>
            <a:r>
              <a:rPr lang="en-US" b="1"/>
              <a:t>v</a:t>
            </a:r>
            <a:r>
              <a:rPr lang="en-US"/>
              <a:t>) </a:t>
            </a:r>
          </a:p>
          <a:p>
            <a:r>
              <a:rPr lang="en-US"/>
              <a:t>A parametric description of stream lines is usually not possible.</a:t>
            </a:r>
          </a:p>
          <a:p>
            <a:pPr lvl="1"/>
            <a:r>
              <a:rPr lang="en-US"/>
              <a:t>But it is possible for linear vector fields.</a:t>
            </a:r>
          </a:p>
          <a:p>
            <a:endParaRPr lang="en-US"/>
          </a:p>
          <a:p>
            <a:endParaRPr lang="de-DE"/>
          </a:p>
        </p:txBody>
      </p:sp>
      <p:pic>
        <p:nvPicPr>
          <p:cNvPr id="4" name="Picture 2" descr="D:\Projekte\TopoXD\Vorträge\Vis 2010\ExtraShots\TangentCur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343400"/>
            <a:ext cx="3657600" cy="214426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Visualization: Characteristic Curves</a:t>
            </a:r>
            <a:endParaRPr lang="en-US" dirty="0"/>
          </a:p>
        </p:txBody>
      </p:sp>
      <p:sp>
        <p:nvSpPr>
          <p:cNvPr id="845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Based on tangent curves, we define 4 types of </a:t>
            </a:r>
            <a:r>
              <a:rPr lang="en-US" b="1" i="1" dirty="0" smtClean="0"/>
              <a:t>characteristic curves </a:t>
            </a:r>
            <a:r>
              <a:rPr lang="en-US" dirty="0" smtClean="0"/>
              <a:t>of a vector field</a:t>
            </a: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2910572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concept of</a:t>
            </a:r>
          </a:p>
          <a:p>
            <a:pPr algn="ctr"/>
            <a:r>
              <a:rPr lang="en-US" dirty="0" smtClean="0"/>
              <a:t>tangent curves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5787" y="2910571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concept of</a:t>
            </a:r>
          </a:p>
          <a:p>
            <a:pPr algn="ctr"/>
            <a:r>
              <a:rPr lang="en-US" b="1" i="1" dirty="0" smtClean="0"/>
              <a:t>characteristic curves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257984" y="3676471"/>
            <a:ext cx="1428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stream lines</a:t>
            </a:r>
          </a:p>
          <a:p>
            <a:pPr algn="ctr"/>
            <a:r>
              <a:rPr lang="en-US" i="1" dirty="0" smtClean="0"/>
              <a:t>path lines</a:t>
            </a:r>
          </a:p>
          <a:p>
            <a:pPr algn="ctr"/>
            <a:r>
              <a:rPr lang="en-US" i="1" dirty="0" smtClean="0"/>
              <a:t>streak lines</a:t>
            </a:r>
          </a:p>
          <a:p>
            <a:pPr algn="ctr"/>
            <a:r>
              <a:rPr lang="en-US" i="1" dirty="0" smtClean="0"/>
              <a:t>time lines</a:t>
            </a:r>
          </a:p>
        </p:txBody>
      </p:sp>
      <p:cxnSp>
        <p:nvCxnSpPr>
          <p:cNvPr id="8" name="Elbow Connector 7"/>
          <p:cNvCxnSpPr>
            <a:stCxn id="6" idx="3"/>
            <a:endCxn id="9" idx="1"/>
          </p:cNvCxnSpPr>
          <p:nvPr/>
        </p:nvCxnSpPr>
        <p:spPr bwMode="auto">
          <a:xfrm flipV="1">
            <a:off x="3450501" y="3233737"/>
            <a:ext cx="1275286" cy="1"/>
          </a:xfrm>
          <a:prstGeom prst="bentConnector3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849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Particles2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85800" y="632460"/>
            <a:ext cx="3429000" cy="2034540"/>
          </a:xfrm>
          <a:prstGeom prst="rect">
            <a:avLst/>
          </a:prstGeom>
        </p:spPr>
      </p:pic>
      <p:pic>
        <p:nvPicPr>
          <p:cNvPr id="3" name="IntroParticles3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029200" y="304800"/>
            <a:ext cx="3429000" cy="25146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908724" y="3886200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2D time-dependent vector field</a:t>
            </a:r>
          </a:p>
          <a:p>
            <a:pPr algn="ctr"/>
            <a:r>
              <a:rPr lang="en-US" dirty="0" smtClean="0"/>
              <a:t>particle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3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21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/>
          <p:cNvCxnSpPr/>
          <p:nvPr/>
        </p:nvCxnSpPr>
        <p:spPr bwMode="auto">
          <a:xfrm>
            <a:off x="4572000" y="152400"/>
            <a:ext cx="0" cy="60960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2971800" y="3015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stream lines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695284" y="301573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lines</a:t>
            </a:r>
            <a:endParaRPr lang="en-US" dirty="0"/>
          </a:p>
        </p:txBody>
      </p:sp>
      <p:pic>
        <p:nvPicPr>
          <p:cNvPr id="15" name="IntroPathline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029200" y="304800"/>
            <a:ext cx="3429000" cy="2514600"/>
          </a:xfrm>
          <a:prstGeom prst="rect">
            <a:avLst/>
          </a:prstGeom>
        </p:spPr>
      </p:pic>
      <p:pic>
        <p:nvPicPr>
          <p:cNvPr id="16" name="IntroStreamline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09600" y="304800"/>
            <a:ext cx="3429000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0386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curve </a:t>
            </a:r>
            <a:r>
              <a:rPr lang="en-US" dirty="0"/>
              <a:t>parallel to the vector field in each point for a </a:t>
            </a:r>
            <a:r>
              <a:rPr lang="en-US" b="1" dirty="0"/>
              <a:t>fixed </a:t>
            </a:r>
            <a:r>
              <a:rPr lang="en-US" b="1" dirty="0" smtClean="0"/>
              <a:t>time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/>
              <a:t>describes motion of a massless particle in an </a:t>
            </a:r>
            <a:r>
              <a:rPr lang="en-US" b="1" dirty="0" smtClean="0"/>
              <a:t>steady</a:t>
            </a:r>
            <a:r>
              <a:rPr lang="en-US" dirty="0" smtClean="0"/>
              <a:t> </a:t>
            </a:r>
            <a:r>
              <a:rPr lang="en-US" dirty="0"/>
              <a:t>flow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1609" y="4038600"/>
            <a:ext cx="3965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curve parallel to the vector field in each point </a:t>
            </a:r>
            <a:r>
              <a:rPr lang="en-US" b="1" dirty="0" smtClean="0"/>
              <a:t>over time</a:t>
            </a:r>
            <a:endParaRPr lang="en-US" b="1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describes </a:t>
            </a:r>
            <a:r>
              <a:rPr lang="en-US" dirty="0"/>
              <a:t>motion of a </a:t>
            </a:r>
            <a:r>
              <a:rPr lang="en-US" dirty="0" smtClean="0"/>
              <a:t>massless particle in </a:t>
            </a:r>
            <a:r>
              <a:rPr lang="en-US" dirty="0"/>
              <a:t>an </a:t>
            </a:r>
            <a:r>
              <a:rPr lang="en-US" b="1" dirty="0"/>
              <a:t>unsteady</a:t>
            </a:r>
            <a:r>
              <a:rPr lang="en-US" dirty="0"/>
              <a:t> flow </a:t>
            </a:r>
            <a:r>
              <a:rPr lang="en-US" dirty="0" smtClean="0"/>
              <a:t>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pic>
        <p:nvPicPr>
          <p:cNvPr id="740355" name="Picture 3" descr="Cessna_182_model-wingtip-vort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28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0356" name="Text Box 4"/>
          <p:cNvSpPr txBox="1">
            <a:spLocks noChangeArrowheads="1"/>
          </p:cNvSpPr>
          <p:nvPr/>
        </p:nvSpPr>
        <p:spPr bwMode="auto">
          <a:xfrm>
            <a:off x="2057400" y="5803900"/>
            <a:ext cx="71056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600"/>
              <a:t>A wind tunnel model of a Cessna 182 showing a wingtip vortex.</a:t>
            </a:r>
            <a:br>
              <a:rPr lang="en-US" sz="1600"/>
            </a:br>
            <a:r>
              <a:rPr lang="en-US" sz="1600"/>
              <a:t>Tested in the RPI (Rensselaer Polytechnic Institute) Subsonic Wind Tunnel.</a:t>
            </a:r>
            <a:br>
              <a:rPr lang="en-US" sz="1600"/>
            </a:br>
            <a:r>
              <a:rPr lang="en-US" sz="1600"/>
              <a:t>By </a:t>
            </a:r>
            <a:r>
              <a:rPr lang="de-DE" sz="1600"/>
              <a:t>Ben FrantzDale (2007).</a:t>
            </a:r>
          </a:p>
        </p:txBody>
      </p:sp>
    </p:spTree>
    <p:extLst>
      <p:ext uri="{BB962C8B-B14F-4D97-AF65-F5344CB8AC3E}">
        <p14:creationId xmlns:p14="http://schemas.microsoft.com/office/powerpoint/2010/main" val="427152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  <a:endParaRPr lang="de-DE" dirty="0"/>
          </a:p>
        </p:txBody>
      </p:sp>
      <p:pic>
        <p:nvPicPr>
          <p:cNvPr id="788483" name="Picture 3" descr="StreamPathDiff_Streamlin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092575"/>
            <a:ext cx="2159000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484" name="Picture 4" descr="StreamPathDiff_Pathline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092575"/>
            <a:ext cx="2159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485" name="Picture 5" descr="StreamPathDiff_LIC_t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>
            <a:fillRect/>
          </a:stretch>
        </p:blipFill>
        <p:spPr bwMode="auto">
          <a:xfrm>
            <a:off x="611188" y="4092575"/>
            <a:ext cx="2159000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486" name="Text Box 6"/>
          <p:cNvSpPr txBox="1">
            <a:spLocks noChangeArrowheads="1"/>
          </p:cNvSpPr>
          <p:nvPr/>
        </p:nvSpPr>
        <p:spPr bwMode="auto">
          <a:xfrm>
            <a:off x="677863" y="612775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steady vector field</a:t>
            </a:r>
          </a:p>
        </p:txBody>
      </p:sp>
      <p:sp>
        <p:nvSpPr>
          <p:cNvPr id="788487" name="Text Box 7"/>
          <p:cNvSpPr txBox="1">
            <a:spLocks noChangeArrowheads="1"/>
          </p:cNvSpPr>
          <p:nvPr/>
        </p:nvSpPr>
        <p:spPr bwMode="auto">
          <a:xfrm>
            <a:off x="4851400" y="612775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unsteady vector field</a:t>
            </a:r>
          </a:p>
        </p:txBody>
      </p:sp>
      <p:sp>
        <p:nvSpPr>
          <p:cNvPr id="788488" name="Text Box 8"/>
          <p:cNvSpPr txBox="1">
            <a:spLocks noChangeArrowheads="1"/>
          </p:cNvSpPr>
          <p:nvPr/>
        </p:nvSpPr>
        <p:spPr bwMode="auto">
          <a:xfrm>
            <a:off x="982663" y="2471738"/>
            <a:ext cx="141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stream lines</a:t>
            </a:r>
          </a:p>
        </p:txBody>
      </p:sp>
      <p:sp>
        <p:nvSpPr>
          <p:cNvPr id="788489" name="Text Box 9"/>
          <p:cNvSpPr txBox="1">
            <a:spLocks noChangeArrowheads="1"/>
          </p:cNvSpPr>
          <p:nvPr/>
        </p:nvSpPr>
        <p:spPr bwMode="auto">
          <a:xfrm>
            <a:off x="3863975" y="2471738"/>
            <a:ext cx="141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stream lines</a:t>
            </a:r>
          </a:p>
        </p:txBody>
      </p:sp>
      <p:sp>
        <p:nvSpPr>
          <p:cNvPr id="788490" name="Text Box 10"/>
          <p:cNvSpPr txBox="1">
            <a:spLocks noChangeArrowheads="1"/>
          </p:cNvSpPr>
          <p:nvPr/>
        </p:nvSpPr>
        <p:spPr bwMode="auto">
          <a:xfrm>
            <a:off x="6872288" y="2471738"/>
            <a:ext cx="116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path lines</a:t>
            </a:r>
          </a:p>
        </p:txBody>
      </p:sp>
      <p:pic>
        <p:nvPicPr>
          <p:cNvPr id="788491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574800"/>
            <a:ext cx="15208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2" name="Picture 1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2028825"/>
            <a:ext cx="1042987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3" name="Picture 1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041400"/>
            <a:ext cx="5715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4" name="Picture 1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3178175"/>
            <a:ext cx="1619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5" name="Picture 1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1041400"/>
            <a:ext cx="7239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6" name="Picture 1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1574800"/>
            <a:ext cx="17494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7" name="Picture 17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2028825"/>
            <a:ext cx="1042988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8" name="Picture 18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1576388"/>
            <a:ext cx="15621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499" name="Picture 19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028825"/>
            <a:ext cx="1090613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500" name="Picture 20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3063875"/>
            <a:ext cx="19208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8501" name="Picture 21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3063875"/>
            <a:ext cx="19431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sp>
        <p:nvSpPr>
          <p:cNvPr id="788502" name="Line 22"/>
          <p:cNvSpPr>
            <a:spLocks noChangeShapeType="1"/>
          </p:cNvSpPr>
          <p:nvPr/>
        </p:nvSpPr>
        <p:spPr bwMode="auto">
          <a:xfrm>
            <a:off x="3132138" y="549275"/>
            <a:ext cx="0" cy="575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03" name="Line 23"/>
          <p:cNvSpPr>
            <a:spLocks noChangeShapeType="1"/>
          </p:cNvSpPr>
          <p:nvPr/>
        </p:nvSpPr>
        <p:spPr bwMode="auto">
          <a:xfrm>
            <a:off x="6011863" y="1557338"/>
            <a:ext cx="0" cy="4751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4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88" grpId="0"/>
      <p:bldP spid="788489" grpId="0"/>
      <p:bldP spid="788490" grpId="0"/>
      <p:bldP spid="78850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  <a:endParaRPr lang="de-DE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677863" y="612775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steady vector field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4851400" y="612775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unsteady vector field</a:t>
            </a:r>
          </a:p>
        </p:txBody>
      </p:sp>
      <p:sp>
        <p:nvSpPr>
          <p:cNvPr id="789509" name="Line 5"/>
          <p:cNvSpPr>
            <a:spLocks noChangeShapeType="1"/>
          </p:cNvSpPr>
          <p:nvPr/>
        </p:nvSpPr>
        <p:spPr bwMode="auto">
          <a:xfrm>
            <a:off x="3132138" y="549275"/>
            <a:ext cx="0" cy="575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510" name="Line 6"/>
          <p:cNvSpPr>
            <a:spLocks noChangeShapeType="1"/>
          </p:cNvSpPr>
          <p:nvPr/>
        </p:nvSpPr>
        <p:spPr bwMode="auto">
          <a:xfrm>
            <a:off x="6011863" y="1557338"/>
            <a:ext cx="0" cy="4751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89511" name="Picture 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4225925"/>
            <a:ext cx="2057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9512" name="Picture 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4084638"/>
            <a:ext cx="23050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pic>
        <p:nvPicPr>
          <p:cNvPr id="789513" name="Picture 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4079875"/>
            <a:ext cx="23431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</p:pic>
      <p:sp>
        <p:nvSpPr>
          <p:cNvPr id="789514" name="Line 10"/>
          <p:cNvSpPr>
            <a:spLocks noChangeShapeType="1"/>
          </p:cNvSpPr>
          <p:nvPr/>
        </p:nvSpPr>
        <p:spPr bwMode="auto">
          <a:xfrm>
            <a:off x="250825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515" name="Text Box 11"/>
          <p:cNvSpPr txBox="1">
            <a:spLocks noChangeArrowheads="1"/>
          </p:cNvSpPr>
          <p:nvPr/>
        </p:nvSpPr>
        <p:spPr bwMode="auto">
          <a:xfrm>
            <a:off x="230188" y="35734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3D</a:t>
            </a:r>
          </a:p>
        </p:txBody>
      </p:sp>
      <p:sp>
        <p:nvSpPr>
          <p:cNvPr id="789516" name="Text Box 12"/>
          <p:cNvSpPr txBox="1">
            <a:spLocks noChangeArrowheads="1"/>
          </p:cNvSpPr>
          <p:nvPr/>
        </p:nvSpPr>
        <p:spPr bwMode="auto">
          <a:xfrm>
            <a:off x="230188" y="306863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/>
              <a:t>2D</a:t>
            </a:r>
          </a:p>
        </p:txBody>
      </p:sp>
      <p:grpSp>
        <p:nvGrpSpPr>
          <p:cNvPr id="789517" name="Group 13"/>
          <p:cNvGrpSpPr>
            <a:grpSpLocks/>
          </p:cNvGrpSpPr>
          <p:nvPr/>
        </p:nvGrpSpPr>
        <p:grpSpPr bwMode="auto">
          <a:xfrm>
            <a:off x="881063" y="3063875"/>
            <a:ext cx="7543800" cy="704850"/>
            <a:chOff x="555" y="1930"/>
            <a:chExt cx="4752" cy="444"/>
          </a:xfrm>
        </p:grpSpPr>
        <p:pic>
          <p:nvPicPr>
            <p:cNvPr id="789518" name="Picture 14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" y="2002"/>
              <a:ext cx="1020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pic>
        <p:pic>
          <p:nvPicPr>
            <p:cNvPr id="789519" name="Picture 15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" y="1930"/>
              <a:ext cx="1210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pic>
        <p:pic>
          <p:nvPicPr>
            <p:cNvPr id="789520" name="Picture 1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1930"/>
              <a:ext cx="1224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pic>
      </p:grpSp>
      <p:sp>
        <p:nvSpPr>
          <p:cNvPr id="789522" name="Text Box 18"/>
          <p:cNvSpPr txBox="1">
            <a:spLocks noChangeArrowheads="1"/>
          </p:cNvSpPr>
          <p:nvPr/>
        </p:nvSpPr>
        <p:spPr bwMode="auto">
          <a:xfrm>
            <a:off x="3535363" y="3124200"/>
            <a:ext cx="5075237" cy="7016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1"/>
              <a:t>n</a:t>
            </a:r>
            <a:r>
              <a:rPr lang="en-US"/>
              <a:t>D unsteady vector field</a:t>
            </a:r>
            <a:br>
              <a:rPr lang="en-US"/>
            </a:br>
            <a:r>
              <a:rPr lang="en-US">
                <a:sym typeface="Wingdings" pitchFamily="2" charset="2"/>
              </a:rPr>
              <a:t> </a:t>
            </a:r>
            <a:r>
              <a:rPr lang="en-US" i="1">
                <a:sym typeface="Wingdings" pitchFamily="2" charset="2"/>
              </a:rPr>
              <a:t>(n+1)</a:t>
            </a:r>
            <a:r>
              <a:rPr lang="en-US">
                <a:sym typeface="Wingdings" pitchFamily="2" charset="2"/>
              </a:rPr>
              <a:t>D steady vector field</a:t>
            </a:r>
            <a:endParaRPr lang="de-DE"/>
          </a:p>
        </p:txBody>
      </p:sp>
      <p:sp>
        <p:nvSpPr>
          <p:cNvPr id="18" name="TextBox 17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4.16667E-6 -0.16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89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8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14" grpId="0" animBg="1"/>
      <p:bldP spid="789515" grpId="0"/>
      <p:bldP spid="789516" grpId="0"/>
      <p:bldP spid="7895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CylinderStrea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125" y="1325563"/>
            <a:ext cx="7650163" cy="23320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1" y="4495800"/>
            <a:ext cx="77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streak line</a:t>
            </a:r>
          </a:p>
          <a:p>
            <a:pPr algn="ctr"/>
            <a:r>
              <a:rPr lang="en-US" dirty="0" smtClean="0"/>
              <a:t>location </a:t>
            </a:r>
            <a:r>
              <a:rPr lang="en-US" dirty="0"/>
              <a:t>of all particles set out at a fixed point at different </a:t>
            </a:r>
            <a:r>
              <a:rPr lang="en-US" dirty="0" smtClean="0"/>
              <a:t>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Shot\StreakLineSpace\Intro\Streamlines\Streamlines.02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04800"/>
            <a:ext cx="3429298" cy="2514818"/>
          </a:xfrm>
          <a:prstGeom prst="rect">
            <a:avLst/>
          </a:prstGeom>
          <a:noFill/>
        </p:spPr>
      </p:pic>
      <p:pic>
        <p:nvPicPr>
          <p:cNvPr id="1026" name="Picture 2" descr="D:\Shot\StreakLineSpace\Intro\Pathlines\Pathlines.02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8902" y="304800"/>
            <a:ext cx="3429298" cy="2514818"/>
          </a:xfrm>
          <a:prstGeom prst="rect">
            <a:avLst/>
          </a:prstGeom>
          <a:noFill/>
        </p:spPr>
      </p:pic>
      <p:cxnSp>
        <p:nvCxnSpPr>
          <p:cNvPr id="3" name="Gerade Verbindung 2"/>
          <p:cNvCxnSpPr/>
          <p:nvPr/>
        </p:nvCxnSpPr>
        <p:spPr bwMode="auto">
          <a:xfrm rot="5400000">
            <a:off x="2933700" y="1790700"/>
            <a:ext cx="32766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Gerade Verbindung 4"/>
          <p:cNvCxnSpPr/>
          <p:nvPr/>
        </p:nvCxnSpPr>
        <p:spPr bwMode="auto">
          <a:xfrm>
            <a:off x="304800" y="3429000"/>
            <a:ext cx="85344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2971800" y="3015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stream lines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695284" y="301573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lines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087216" y="3516868"/>
            <a:ext cx="13516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streak lines</a:t>
            </a:r>
            <a:endParaRPr lang="en-US" dirty="0"/>
          </a:p>
        </p:txBody>
      </p:sp>
      <p:pic>
        <p:nvPicPr>
          <p:cNvPr id="4" name="IntroStreaklinesOl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3901440"/>
            <a:ext cx="3429307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CylinderTim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125" y="1325563"/>
            <a:ext cx="7666037" cy="2941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1" y="5257800"/>
            <a:ext cx="77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 line</a:t>
            </a:r>
          </a:p>
          <a:p>
            <a:pPr algn="ctr"/>
            <a:r>
              <a:rPr lang="en-US" dirty="0" smtClean="0"/>
              <a:t>location </a:t>
            </a:r>
            <a:r>
              <a:rPr lang="en-US" dirty="0"/>
              <a:t>of all particles set out on a certain line at a fixed time</a:t>
            </a:r>
          </a:p>
        </p:txBody>
      </p:sp>
    </p:spTree>
    <p:extLst>
      <p:ext uri="{BB962C8B-B14F-4D97-AF65-F5344CB8AC3E}">
        <p14:creationId xmlns:p14="http://schemas.microsoft.com/office/powerpoint/2010/main" val="2699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ylinder2DTimeLines_JustTimeLine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304800"/>
            <a:ext cx="6858000" cy="457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85801" y="5257800"/>
            <a:ext cx="77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 line</a:t>
            </a:r>
          </a:p>
          <a:p>
            <a:pPr algn="ctr"/>
            <a:r>
              <a:rPr lang="en-US" dirty="0" smtClean="0"/>
              <a:t>location </a:t>
            </a:r>
            <a:r>
              <a:rPr lang="en-US" dirty="0"/>
              <a:t>of all particles set out on a certain line at a fixed time</a:t>
            </a:r>
          </a:p>
        </p:txBody>
      </p:sp>
    </p:spTree>
    <p:extLst>
      <p:ext uri="{BB962C8B-B14F-4D97-AF65-F5344CB8AC3E}">
        <p14:creationId xmlns:p14="http://schemas.microsoft.com/office/powerpoint/2010/main" val="32795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Shot\StreakLineSpace\Intro\StreaklinesOld\StreaklinesWithExtraLinesSur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01440"/>
            <a:ext cx="342930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Shot\StreakLineSpace\Intro\Streamlines\Streamlines.02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04800"/>
            <a:ext cx="3429298" cy="2514818"/>
          </a:xfrm>
          <a:prstGeom prst="rect">
            <a:avLst/>
          </a:prstGeom>
          <a:noFill/>
        </p:spPr>
      </p:pic>
      <p:pic>
        <p:nvPicPr>
          <p:cNvPr id="1026" name="Picture 2" descr="D:\Shot\StreakLineSpace\Intro\Pathlines\Pathlines.02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8893" y="304800"/>
            <a:ext cx="3429298" cy="2514818"/>
          </a:xfrm>
          <a:prstGeom prst="rect">
            <a:avLst/>
          </a:prstGeom>
          <a:noFill/>
        </p:spPr>
      </p:pic>
      <p:cxnSp>
        <p:nvCxnSpPr>
          <p:cNvPr id="3" name="Gerade Verbindung 2"/>
          <p:cNvCxnSpPr/>
          <p:nvPr/>
        </p:nvCxnSpPr>
        <p:spPr bwMode="auto">
          <a:xfrm rot="5400000">
            <a:off x="2933700" y="1790700"/>
            <a:ext cx="32766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Gerade Verbindung 4"/>
          <p:cNvCxnSpPr/>
          <p:nvPr/>
        </p:nvCxnSpPr>
        <p:spPr bwMode="auto">
          <a:xfrm>
            <a:off x="304800" y="3429000"/>
            <a:ext cx="85344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Gerade Verbindung 6"/>
          <p:cNvCxnSpPr/>
          <p:nvPr/>
        </p:nvCxnSpPr>
        <p:spPr bwMode="auto">
          <a:xfrm>
            <a:off x="4572000" y="3429000"/>
            <a:ext cx="0" cy="32766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2971800" y="3015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stream lines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695284" y="301573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lines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087216" y="3516868"/>
            <a:ext cx="13516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streak lines</a:t>
            </a:r>
            <a:endParaRPr lang="en-US" dirty="0"/>
          </a:p>
        </p:txBody>
      </p:sp>
      <p:sp>
        <p:nvSpPr>
          <p:cNvPr id="12" name="Textfeld 10"/>
          <p:cNvSpPr txBox="1"/>
          <p:nvPr/>
        </p:nvSpPr>
        <p:spPr>
          <a:xfrm>
            <a:off x="4695284" y="3516868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time lines</a:t>
            </a:r>
            <a:endParaRPr lang="en-US" dirty="0"/>
          </a:p>
        </p:txBody>
      </p:sp>
      <p:pic>
        <p:nvPicPr>
          <p:cNvPr id="2" name="IntroTimelinesOl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8893" y="3901440"/>
            <a:ext cx="3429307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846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Characteristic curves of a vector field:</a:t>
            </a:r>
          </a:p>
          <a:p>
            <a:endParaRPr lang="en-US" b="1" dirty="0"/>
          </a:p>
          <a:p>
            <a:r>
              <a:rPr lang="en-US" b="1" dirty="0"/>
              <a:t>Stream </a:t>
            </a:r>
            <a:r>
              <a:rPr lang="en-US" b="1" dirty="0" smtClean="0"/>
              <a:t>line:</a:t>
            </a:r>
            <a:r>
              <a:rPr lang="en-US" dirty="0" smtClean="0"/>
              <a:t> </a:t>
            </a:r>
            <a:r>
              <a:rPr lang="en-US" dirty="0"/>
              <a:t>curve </a:t>
            </a:r>
            <a:r>
              <a:rPr lang="en-US" dirty="0" smtClean="0"/>
              <a:t>tangential to </a:t>
            </a:r>
            <a:r>
              <a:rPr lang="en-US" dirty="0"/>
              <a:t>the vector field in each point for a fixed time</a:t>
            </a:r>
          </a:p>
          <a:p>
            <a:r>
              <a:rPr lang="en-US" b="1" dirty="0"/>
              <a:t>Path </a:t>
            </a:r>
            <a:r>
              <a:rPr lang="en-US" b="1" dirty="0" smtClean="0"/>
              <a:t>line:</a:t>
            </a:r>
            <a:r>
              <a:rPr lang="en-US" dirty="0" smtClean="0"/>
              <a:t> </a:t>
            </a:r>
            <a:r>
              <a:rPr lang="en-US" dirty="0"/>
              <a:t>describes </a:t>
            </a:r>
            <a:r>
              <a:rPr lang="en-US" dirty="0" smtClean="0"/>
              <a:t>the motion </a:t>
            </a:r>
            <a:r>
              <a:rPr lang="en-US" dirty="0"/>
              <a:t>of </a:t>
            </a:r>
            <a:r>
              <a:rPr lang="en-US" dirty="0" smtClean="0"/>
              <a:t>a particle over </a:t>
            </a:r>
            <a:r>
              <a:rPr lang="en-US" dirty="0"/>
              <a:t>time in an unsteady flow field</a:t>
            </a:r>
          </a:p>
          <a:p>
            <a:r>
              <a:rPr lang="en-US" b="1" dirty="0"/>
              <a:t>Streak </a:t>
            </a:r>
            <a:r>
              <a:rPr lang="en-US" b="1" dirty="0" smtClean="0"/>
              <a:t>line:</a:t>
            </a:r>
            <a:r>
              <a:rPr lang="en-US" dirty="0" smtClean="0"/>
              <a:t> </a:t>
            </a:r>
            <a:r>
              <a:rPr lang="en-US" dirty="0"/>
              <a:t>location of all particles set out at a fixed point at different times</a:t>
            </a:r>
          </a:p>
          <a:p>
            <a:r>
              <a:rPr lang="en-US" b="1" dirty="0"/>
              <a:t>Time </a:t>
            </a:r>
            <a:r>
              <a:rPr lang="en-US" b="1" dirty="0" smtClean="0"/>
              <a:t>line:</a:t>
            </a:r>
            <a:r>
              <a:rPr lang="en-US" dirty="0" smtClean="0"/>
              <a:t> </a:t>
            </a:r>
            <a:r>
              <a:rPr lang="en-US" dirty="0"/>
              <a:t>location of all particles set out on a certain line at a fixed time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849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 and Path lines:</a:t>
            </a:r>
          </a:p>
          <a:p>
            <a:pPr lvl="1"/>
            <a:r>
              <a:rPr lang="en-US" dirty="0"/>
              <a:t>Through all non-critical points (</a:t>
            </a:r>
            <a:r>
              <a:rPr lang="en-US" b="1" dirty="0" err="1"/>
              <a:t>x</a:t>
            </a:r>
            <a:r>
              <a:rPr lang="en-US" dirty="0" err="1"/>
              <a:t>,t</a:t>
            </a:r>
            <a:r>
              <a:rPr lang="en-US" dirty="0"/>
              <a:t>) in space-time there is exactly one stream/path line passing through it.</a:t>
            </a:r>
          </a:p>
          <a:p>
            <a:pPr lvl="1"/>
            <a:endParaRPr lang="en-US" dirty="0"/>
          </a:p>
          <a:p>
            <a:r>
              <a:rPr lang="en-US" b="1" dirty="0"/>
              <a:t>Streak and Time lines:</a:t>
            </a:r>
          </a:p>
          <a:p>
            <a:pPr lvl="1"/>
            <a:r>
              <a:rPr lang="en-US" dirty="0"/>
              <a:t>Many streak/time lines through every </a:t>
            </a:r>
            <a:r>
              <a:rPr lang="en-US" dirty="0" smtClean="0"/>
              <a:t>point (of the spatial domain)</a:t>
            </a:r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 makes it difficult </a:t>
            </a:r>
            <a:r>
              <a:rPr lang="en-US" dirty="0" smtClean="0">
                <a:sym typeface="Wingdings" pitchFamily="2" charset="2"/>
              </a:rPr>
              <a:t>to </a:t>
            </a:r>
            <a:r>
              <a:rPr lang="en-US" dirty="0">
                <a:sym typeface="Wingdings" pitchFamily="2" charset="2"/>
              </a:rPr>
              <a:t>describe streak/time lines as tangent curves of some vector field</a:t>
            </a:r>
          </a:p>
          <a:p>
            <a:pPr lvl="2"/>
            <a:r>
              <a:rPr lang="en-US" dirty="0" smtClean="0"/>
              <a:t>But it is possible. We may discuss it in a later session.</a:t>
            </a:r>
            <a:endParaRPr lang="en-US" dirty="0"/>
          </a:p>
          <a:p>
            <a:r>
              <a:rPr lang="en-US" dirty="0"/>
              <a:t>Stream, Path, and Streak lines coincide in a steady vector </a:t>
            </a:r>
            <a:r>
              <a:rPr lang="en-US" dirty="0" smtClean="0"/>
              <a:t>field.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21577" y="76200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very important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847877" name="Picture 10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95400"/>
            <a:ext cx="259080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7878" name="Picture 10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95400"/>
            <a:ext cx="25908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7879" name="Picture 10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62400"/>
            <a:ext cx="2590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7880" name="Picture 10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962400"/>
            <a:ext cx="25908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0674" name="Text Box 1042"/>
          <p:cNvSpPr txBox="1">
            <a:spLocks noChangeArrowheads="1"/>
          </p:cNvSpPr>
          <p:nvPr/>
        </p:nvSpPr>
        <p:spPr bwMode="auto">
          <a:xfrm>
            <a:off x="5562600" y="3124200"/>
            <a:ext cx="1600200" cy="14351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de-DE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stream	path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streak	time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47882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28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7883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528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52400" y="1447800"/>
            <a:ext cx="2590800" cy="143192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Char char="-"/>
            </a:pPr>
            <a:endParaRPr lang="en-US" b="1">
              <a:solidFill>
                <a:schemeClr val="bg2"/>
              </a:solidFill>
            </a:endParaRPr>
          </a:p>
          <a:p>
            <a:r>
              <a:rPr lang="en-US" sz="2400"/>
              <a:t>Example:</a:t>
            </a:r>
          </a:p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 = (1-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      +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 </a:t>
            </a:r>
          </a:p>
          <a:p>
            <a:endParaRPr lang="en-US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47885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7886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7887" name="Gerade Verbindung mit Pfeil 21"/>
          <p:cNvCxnSpPr>
            <a:cxnSpLocks noChangeShapeType="1"/>
          </p:cNvCxnSpPr>
          <p:nvPr/>
        </p:nvCxnSpPr>
        <p:spPr bwMode="auto">
          <a:xfrm rot="5400000" flipH="1" flipV="1">
            <a:off x="1104900" y="2552700"/>
            <a:ext cx="914400" cy="83820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888" name="Gerade Verbindung mit Pfeil 24"/>
          <p:cNvCxnSpPr>
            <a:cxnSpLocks noChangeShapeType="1"/>
          </p:cNvCxnSpPr>
          <p:nvPr/>
        </p:nvCxnSpPr>
        <p:spPr bwMode="auto">
          <a:xfrm rot="16200000" flipV="1">
            <a:off x="2438400" y="2895600"/>
            <a:ext cx="838200" cy="7620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7889" name="Text Box 17"/>
          <p:cNvSpPr txBox="1">
            <a:spLocks noChangeArrowheads="1"/>
          </p:cNvSpPr>
          <p:nvPr/>
        </p:nvSpPr>
        <p:spPr bwMode="auto">
          <a:xfrm>
            <a:off x="914400" y="5562600"/>
            <a:ext cx="1822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Show in Amira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4" name="Text Box 3"/>
          <p:cNvSpPr txBox="1">
            <a:spLocks noChangeArrowheads="1"/>
          </p:cNvSpPr>
          <p:nvPr/>
        </p:nvSpPr>
        <p:spPr bwMode="auto">
          <a:xfrm>
            <a:off x="1295400" y="44958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SzPct val="100000"/>
            </a:pPr>
            <a:r>
              <a:rPr lang="en-US" sz="2400">
                <a:solidFill>
                  <a:srgbClr val="000000"/>
                </a:solidFill>
                <a:sym typeface="Arial" pitchFamily="34" charset="0"/>
              </a:rPr>
              <a:t>wool tufts</a:t>
            </a:r>
          </a:p>
        </p:txBody>
      </p:sp>
      <p:pic>
        <p:nvPicPr>
          <p:cNvPr id="7168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6482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06" name="Titel 10"/>
          <p:cNvSpPr>
            <a:spLocks noGrp="1"/>
          </p:cNvSpPr>
          <p:nvPr>
            <p:ph type="title" idx="4294967295"/>
          </p:nvPr>
        </p:nvSpPr>
        <p:spPr>
          <a:xfrm>
            <a:off x="1698625" y="115888"/>
            <a:ext cx="7445375" cy="287337"/>
          </a:xfrm>
        </p:spPr>
        <p:txBody>
          <a:bodyPr anchor="ctr"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716807" name="Rechteck 10"/>
          <p:cNvSpPr>
            <a:spLocks noChangeArrowheads="1"/>
          </p:cNvSpPr>
          <p:nvPr/>
        </p:nvSpPr>
        <p:spPr bwMode="auto">
          <a:xfrm>
            <a:off x="304800" y="2514600"/>
            <a:ext cx="449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>
                <a:hlinkClick r:id="rId4"/>
              </a:rPr>
              <a:t>http://autospeed.com/cms/A_108677/article.html</a:t>
            </a:r>
            <a:endParaRPr lang="de-DE" sz="1400"/>
          </a:p>
        </p:txBody>
      </p:sp>
      <p:pic>
        <p:nvPicPr>
          <p:cNvPr id="71680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78138"/>
            <a:ext cx="44196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10" name="Rechteck 10"/>
          <p:cNvSpPr>
            <a:spLocks noChangeArrowheads="1"/>
          </p:cNvSpPr>
          <p:nvPr/>
        </p:nvSpPr>
        <p:spPr bwMode="auto">
          <a:xfrm>
            <a:off x="4572000" y="3124200"/>
            <a:ext cx="411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>
                <a:hlinkClick r:id="rId4"/>
              </a:rPr>
              <a:t>http://autospeed.com/cms/A_108677/article.html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0781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Characteristic curves of a vector field:</a:t>
            </a:r>
          </a:p>
          <a:p>
            <a:pPr lvl="1"/>
            <a:r>
              <a:rPr lang="en-US" dirty="0"/>
              <a:t>Stream line: P</a:t>
            </a:r>
            <a:r>
              <a:rPr lang="en-US" baseline="-25000" dirty="0"/>
              <a:t>0</a:t>
            </a:r>
            <a:r>
              <a:rPr lang="en-US" dirty="0"/>
              <a:t>, 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Path line: P</a:t>
            </a:r>
            <a:r>
              <a:rPr lang="en-US" baseline="-25000" dirty="0"/>
              <a:t>0</a:t>
            </a:r>
            <a:r>
              <a:rPr lang="en-US" dirty="0"/>
              <a:t>, P</a:t>
            </a:r>
            <a:r>
              <a:rPr lang="en-US" baseline="-25000" dirty="0"/>
              <a:t>1</a:t>
            </a:r>
            <a:r>
              <a:rPr lang="en-US" dirty="0"/>
              <a:t>, P</a:t>
            </a:r>
            <a:r>
              <a:rPr lang="en-US" baseline="-25000" dirty="0"/>
              <a:t>4</a:t>
            </a:r>
            <a:endParaRPr lang="en-US" dirty="0"/>
          </a:p>
          <a:p>
            <a:pPr lvl="1"/>
            <a:r>
              <a:rPr lang="en-US" dirty="0"/>
              <a:t>Streak line: P</a:t>
            </a:r>
            <a:r>
              <a:rPr lang="en-US" baseline="-25000" dirty="0"/>
              <a:t>0</a:t>
            </a:r>
            <a:r>
              <a:rPr lang="en-US" dirty="0"/>
              <a:t>, P</a:t>
            </a:r>
            <a:r>
              <a:rPr lang="en-US" baseline="-25000" dirty="0"/>
              <a:t>3</a:t>
            </a:r>
            <a:r>
              <a:rPr lang="en-US" dirty="0"/>
              <a:t>, P</a:t>
            </a:r>
            <a:r>
              <a:rPr lang="en-US" baseline="-25000" dirty="0"/>
              <a:t>4</a:t>
            </a:r>
            <a:endParaRPr lang="de-DE" baseline="-25000" dirty="0"/>
          </a:p>
        </p:txBody>
      </p:sp>
      <p:pic>
        <p:nvPicPr>
          <p:cNvPr id="850948" name="Picture 10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667000"/>
            <a:ext cx="67818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514600" y="1066800"/>
            <a:ext cx="12954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09800" y="1420152"/>
            <a:ext cx="12954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378384" y="1776876"/>
            <a:ext cx="12954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9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28" y="685800"/>
            <a:ext cx="3787284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58" y="1051189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55" y="1411800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1" y="19050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638800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 time-dependent (unsteady) vector field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5831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4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6" y="2743200"/>
            <a:ext cx="3787284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58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55" y="2615388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1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Stream </a:t>
            </a:r>
            <a:r>
              <a:rPr lang="en-US" b="1" dirty="0" smtClean="0"/>
              <a:t>line</a:t>
            </a:r>
          </a:p>
          <a:p>
            <a:pPr algn="ctr"/>
            <a:r>
              <a:rPr lang="en-US" dirty="0" smtClean="0"/>
              <a:t>curve tangential to </a:t>
            </a:r>
            <a:r>
              <a:rPr lang="en-US" dirty="0"/>
              <a:t>the vector </a:t>
            </a:r>
            <a:r>
              <a:rPr lang="en-US" dirty="0" smtClean="0"/>
              <a:t>field in </a:t>
            </a:r>
            <a:r>
              <a:rPr lang="en-US" dirty="0"/>
              <a:t>each point for a fixed time</a:t>
            </a:r>
          </a:p>
        </p:txBody>
      </p:sp>
    </p:spTree>
    <p:extLst>
      <p:ext uri="{BB962C8B-B14F-4D97-AF65-F5344CB8AC3E}">
        <p14:creationId xmlns:p14="http://schemas.microsoft.com/office/powerpoint/2010/main" val="314221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4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6" y="2743200"/>
            <a:ext cx="3787284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9050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57200" y="4572000"/>
            <a:ext cx="3429000" cy="1143000"/>
            <a:chOff x="457200" y="4572000"/>
            <a:chExt cx="3429000" cy="1143000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57200" y="5181600"/>
              <a:ext cx="533400" cy="0"/>
            </a:xfrm>
            <a:prstGeom prst="line">
              <a:avLst/>
            </a:prstGeom>
            <a:noFill/>
            <a:ln w="76200" cap="flat" cmpd="sng" algn="ctr">
              <a:solidFill>
                <a:srgbClr val="FF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47077" y="4572000"/>
              <a:ext cx="653123" cy="602857"/>
            </a:xfrm>
            <a:prstGeom prst="line">
              <a:avLst/>
            </a:prstGeom>
            <a:noFill/>
            <a:ln w="76200" cap="flat" cmpd="sng" algn="ctr">
              <a:solidFill>
                <a:srgbClr val="FF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600200" y="4572000"/>
              <a:ext cx="501138" cy="0"/>
            </a:xfrm>
            <a:prstGeom prst="line">
              <a:avLst/>
            </a:prstGeom>
            <a:noFill/>
            <a:ln w="76200" cap="flat" cmpd="sng" algn="ctr">
              <a:solidFill>
                <a:srgbClr val="FF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2101338" y="4572000"/>
              <a:ext cx="641862" cy="602857"/>
            </a:xfrm>
            <a:prstGeom prst="line">
              <a:avLst/>
            </a:prstGeom>
            <a:noFill/>
            <a:ln w="76200" cap="flat" cmpd="sng" algn="ctr">
              <a:solidFill>
                <a:srgbClr val="FF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2743200" y="5174857"/>
              <a:ext cx="609600" cy="540143"/>
            </a:xfrm>
            <a:prstGeom prst="line">
              <a:avLst/>
            </a:prstGeom>
            <a:noFill/>
            <a:ln w="76200" cap="flat" cmpd="sng" algn="ctr">
              <a:solidFill>
                <a:srgbClr val="FF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3352800" y="5181600"/>
              <a:ext cx="533400" cy="533400"/>
            </a:xfrm>
            <a:prstGeom prst="line">
              <a:avLst/>
            </a:prstGeom>
            <a:noFill/>
            <a:ln w="76200" cap="flat" cmpd="sng" algn="ctr">
              <a:solidFill>
                <a:srgbClr val="FF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8" name="TextBox 37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Stream </a:t>
            </a:r>
            <a:r>
              <a:rPr lang="en-US" b="1" dirty="0" smtClean="0"/>
              <a:t>line</a:t>
            </a:r>
          </a:p>
          <a:p>
            <a:pPr algn="ctr"/>
            <a:r>
              <a:rPr lang="en-US" dirty="0" smtClean="0"/>
              <a:t>curve tangential to </a:t>
            </a:r>
            <a:r>
              <a:rPr lang="en-US" dirty="0"/>
              <a:t>the vector </a:t>
            </a:r>
            <a:r>
              <a:rPr lang="en-US" dirty="0" smtClean="0"/>
              <a:t>field in </a:t>
            </a:r>
            <a:r>
              <a:rPr lang="en-US" dirty="0"/>
              <a:t>each point for a fixed time</a:t>
            </a:r>
          </a:p>
        </p:txBody>
      </p:sp>
    </p:spTree>
    <p:extLst>
      <p:ext uri="{BB962C8B-B14F-4D97-AF65-F5344CB8AC3E}">
        <p14:creationId xmlns:p14="http://schemas.microsoft.com/office/powerpoint/2010/main" val="36504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Path </a:t>
            </a:r>
            <a:r>
              <a:rPr lang="en-US" b="1" dirty="0" smtClean="0"/>
              <a:t>line</a:t>
            </a:r>
            <a:br>
              <a:rPr lang="en-US" b="1" dirty="0" smtClean="0"/>
            </a:br>
            <a:r>
              <a:rPr lang="en-US" dirty="0" smtClean="0"/>
              <a:t>motion </a:t>
            </a:r>
            <a:r>
              <a:rPr lang="en-US" dirty="0"/>
              <a:t>of a </a:t>
            </a:r>
            <a:r>
              <a:rPr lang="en-US" dirty="0" smtClean="0"/>
              <a:t>particle </a:t>
            </a:r>
            <a:r>
              <a:rPr lang="en-US" dirty="0"/>
              <a:t>over </a:t>
            </a:r>
            <a:r>
              <a:rPr lang="en-US" dirty="0" smtClean="0"/>
              <a:t>time </a:t>
            </a:r>
            <a:r>
              <a:rPr lang="en-US" dirty="0"/>
              <a:t>in an unsteady flow field</a:t>
            </a:r>
          </a:p>
        </p:txBody>
      </p:sp>
      <p:pic>
        <p:nvPicPr>
          <p:cNvPr id="10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3" y="2728266"/>
            <a:ext cx="3802747" cy="36725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12" y="2615388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4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3" y="2728266"/>
            <a:ext cx="3802747" cy="36725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620166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Path </a:t>
            </a:r>
            <a:r>
              <a:rPr lang="en-US" b="1" dirty="0" smtClean="0"/>
              <a:t>line</a:t>
            </a:r>
            <a:br>
              <a:rPr lang="en-US" b="1" dirty="0" smtClean="0"/>
            </a:br>
            <a:r>
              <a:rPr lang="en-US" dirty="0" smtClean="0"/>
              <a:t>motion </a:t>
            </a:r>
            <a:r>
              <a:rPr lang="en-US" dirty="0"/>
              <a:t>of a </a:t>
            </a:r>
            <a:r>
              <a:rPr lang="en-US" dirty="0" smtClean="0"/>
              <a:t>particle </a:t>
            </a:r>
            <a:r>
              <a:rPr lang="en-US" dirty="0"/>
              <a:t>over </a:t>
            </a:r>
            <a:r>
              <a:rPr lang="en-US" dirty="0" smtClean="0"/>
              <a:t>time </a:t>
            </a:r>
            <a:r>
              <a:rPr lang="en-US" dirty="0"/>
              <a:t>in an unsteady flow field</a:t>
            </a:r>
          </a:p>
        </p:txBody>
      </p:sp>
    </p:spTree>
    <p:extLst>
      <p:ext uri="{BB962C8B-B14F-4D97-AF65-F5344CB8AC3E}">
        <p14:creationId xmlns:p14="http://schemas.microsoft.com/office/powerpoint/2010/main" val="31500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4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3" y="2728266"/>
            <a:ext cx="3802747" cy="36725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620166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Path </a:t>
            </a:r>
            <a:r>
              <a:rPr lang="en-US" b="1" dirty="0" smtClean="0"/>
              <a:t>line</a:t>
            </a:r>
            <a:br>
              <a:rPr lang="en-US" b="1" dirty="0" smtClean="0"/>
            </a:br>
            <a:r>
              <a:rPr lang="en-US" dirty="0" smtClean="0"/>
              <a:t>motion </a:t>
            </a:r>
            <a:r>
              <a:rPr lang="en-US" dirty="0"/>
              <a:t>of a </a:t>
            </a:r>
            <a:r>
              <a:rPr lang="en-US" dirty="0" smtClean="0"/>
              <a:t>particle </a:t>
            </a:r>
            <a:r>
              <a:rPr lang="en-US" dirty="0"/>
              <a:t>over </a:t>
            </a:r>
            <a:r>
              <a:rPr lang="en-US" dirty="0" smtClean="0"/>
              <a:t>time </a:t>
            </a:r>
            <a:r>
              <a:rPr lang="en-US" dirty="0"/>
              <a:t>in an unsteady flow field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" y="3962400"/>
            <a:ext cx="1745774" cy="1219200"/>
            <a:chOff x="381000" y="3962400"/>
            <a:chExt cx="1745774" cy="121920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81000" y="5181600"/>
              <a:ext cx="609600" cy="0"/>
            </a:xfrm>
            <a:prstGeom prst="line">
              <a:avLst/>
            </a:prstGeom>
            <a:noFill/>
            <a:ln w="38100" cap="flat" cmpd="sng" algn="ctr">
              <a:solidFill>
                <a:srgbClr val="FF0000">
                  <a:alpha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90600" y="4572000"/>
              <a:ext cx="533400" cy="609600"/>
            </a:xfrm>
            <a:prstGeom prst="line">
              <a:avLst/>
            </a:prstGeom>
            <a:noFill/>
            <a:ln w="38100" cap="flat" cmpd="sng" algn="ctr">
              <a:solidFill>
                <a:srgbClr val="FF0000">
                  <a:alpha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524000" y="3962400"/>
              <a:ext cx="602774" cy="609601"/>
            </a:xfrm>
            <a:prstGeom prst="line">
              <a:avLst/>
            </a:prstGeom>
            <a:noFill/>
            <a:ln w="38100" cap="flat" cmpd="sng" algn="ctr">
              <a:solidFill>
                <a:srgbClr val="FF0000">
                  <a:alpha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457200" y="19050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4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3" y="2728266"/>
            <a:ext cx="3802747" cy="36725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620166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Streak </a:t>
            </a:r>
            <a:r>
              <a:rPr lang="en-US" b="1" dirty="0" smtClean="0"/>
              <a:t>line</a:t>
            </a:r>
          </a:p>
          <a:p>
            <a:pPr algn="ctr"/>
            <a:r>
              <a:rPr lang="en-US" dirty="0" smtClean="0"/>
              <a:t>location </a:t>
            </a:r>
            <a:r>
              <a:rPr lang="en-US" dirty="0"/>
              <a:t>of all particles set out at a fixed point at different times</a:t>
            </a:r>
          </a:p>
        </p:txBody>
      </p:sp>
    </p:spTree>
    <p:extLst>
      <p:ext uri="{BB962C8B-B14F-4D97-AF65-F5344CB8AC3E}">
        <p14:creationId xmlns:p14="http://schemas.microsoft.com/office/powerpoint/2010/main" val="7367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Visualization: Characteristic Curves</a:t>
            </a:r>
          </a:p>
        </p:txBody>
      </p:sp>
      <p:pic>
        <p:nvPicPr>
          <p:cNvPr id="4" name="Picture 2" descr="D:\Projekte\Vorlesungen\2012 WS Scientific Visualization\Lecture12\unsteady_t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3" y="2728266"/>
            <a:ext cx="3802747" cy="36725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Projekte\Vorlesungen\2012 WS Scientific Visualization\Lecture12\unsteady_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Projekte\Vorlesungen\2012 WS Scientific Visualization\Lecture12\unsteady_t2_edi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620166"/>
            <a:ext cx="3675888" cy="3785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Projekte\Vorlesungen\2012 WS Scientific Visualization\Lecture12\unsteady_t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" y="2743200"/>
            <a:ext cx="3671251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2851" y="609600"/>
            <a:ext cx="387254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Streak </a:t>
            </a:r>
            <a:r>
              <a:rPr lang="en-US" b="1" dirty="0" smtClean="0"/>
              <a:t>line</a:t>
            </a:r>
          </a:p>
          <a:p>
            <a:pPr algn="ctr"/>
            <a:r>
              <a:rPr lang="en-US" dirty="0" smtClean="0"/>
              <a:t>location </a:t>
            </a:r>
            <a:r>
              <a:rPr lang="en-US" dirty="0"/>
              <a:t>of all particles set out at a fixed point at different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050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81000" y="5181600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990600" y="4572000"/>
            <a:ext cx="533400" cy="60960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1524000" y="3962400"/>
            <a:ext cx="602774" cy="609601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81000" y="5257800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952500" y="5257800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1967549" y="3818664"/>
            <a:ext cx="318452" cy="3057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402874" y="5028713"/>
            <a:ext cx="318452" cy="3057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381000" y="4564533"/>
            <a:ext cx="602774" cy="609601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787851" y="4419122"/>
            <a:ext cx="318452" cy="3057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1774" y="5028720"/>
            <a:ext cx="318452" cy="3057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94639" y="3228201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particle started at t=0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9" name="Curved Connector 28"/>
          <p:cNvCxnSpPr>
            <a:stCxn id="27" idx="1"/>
            <a:endCxn id="22" idx="7"/>
          </p:cNvCxnSpPr>
          <p:nvPr/>
        </p:nvCxnSpPr>
        <p:spPr bwMode="auto">
          <a:xfrm rot="10800000" flipV="1">
            <a:off x="2239365" y="3366700"/>
            <a:ext cx="2355274" cy="496741"/>
          </a:xfrm>
          <a:prstGeom prst="curvedConnector2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4594639" y="4987667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particle started at t=1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36" name="Curved Connector 35"/>
          <p:cNvCxnSpPr>
            <a:stCxn id="35" idx="1"/>
          </p:cNvCxnSpPr>
          <p:nvPr/>
        </p:nvCxnSpPr>
        <p:spPr bwMode="auto">
          <a:xfrm rot="10800000">
            <a:off x="1721327" y="5077441"/>
            <a:ext cx="2873313" cy="487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594639" y="4107934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particle started at t=2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41" name="Curved Connector 40"/>
          <p:cNvCxnSpPr>
            <a:stCxn id="40" idx="1"/>
            <a:endCxn id="25" idx="7"/>
          </p:cNvCxnSpPr>
          <p:nvPr/>
        </p:nvCxnSpPr>
        <p:spPr bwMode="auto">
          <a:xfrm rot="10800000" flipV="1">
            <a:off x="1059667" y="4246434"/>
            <a:ext cx="3534972" cy="217466"/>
          </a:xfrm>
          <a:prstGeom prst="curvedConnector2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4639" y="5867400"/>
            <a:ext cx="172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particle “started” at t=3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47" name="Curved Connector 46"/>
          <p:cNvCxnSpPr>
            <a:stCxn id="46" idx="1"/>
            <a:endCxn id="26" idx="5"/>
          </p:cNvCxnSpPr>
          <p:nvPr/>
        </p:nvCxnSpPr>
        <p:spPr bwMode="auto">
          <a:xfrm rot="10800000">
            <a:off x="493591" y="5289702"/>
            <a:ext cx="4101049" cy="716198"/>
          </a:xfrm>
          <a:prstGeom prst="curvedConnector2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3274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Flow Visualization</a:t>
            </a:r>
            <a:endParaRPr lang="de-DE"/>
          </a:p>
        </p:txBody>
      </p:sp>
      <p:sp>
        <p:nvSpPr>
          <p:cNvPr id="11325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Geometry-Based Methods</a:t>
            </a:r>
          </a:p>
          <a:p>
            <a:r>
              <a:rPr lang="en-US" dirty="0"/>
              <a:t>(integration-based)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3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</a:p>
        </p:txBody>
      </p:sp>
      <p:pic>
        <p:nvPicPr>
          <p:cNvPr id="74137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747713"/>
            <a:ext cx="46323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1382" name="Text Box 6"/>
          <p:cNvSpPr txBox="1">
            <a:spLocks noChangeArrowheads="1"/>
          </p:cNvSpPr>
          <p:nvPr/>
        </p:nvSpPr>
        <p:spPr bwMode="auto">
          <a:xfrm>
            <a:off x="7216775" y="3048000"/>
            <a:ext cx="169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smoke nozzles</a:t>
            </a:r>
          </a:p>
        </p:txBody>
      </p:sp>
      <p:sp>
        <p:nvSpPr>
          <p:cNvPr id="741383" name="Text Box 7"/>
          <p:cNvSpPr txBox="1">
            <a:spLocks noChangeArrowheads="1"/>
          </p:cNvSpPr>
          <p:nvPr/>
        </p:nvSpPr>
        <p:spPr bwMode="auto">
          <a:xfrm>
            <a:off x="1174750" y="3048000"/>
            <a:ext cx="175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smoke injection</a:t>
            </a:r>
          </a:p>
        </p:txBody>
      </p:sp>
      <p:pic>
        <p:nvPicPr>
          <p:cNvPr id="741384" name="DetailedVortex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85813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1385" name="Picture 9" descr="DragonF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2895600" cy="22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1386" name="Text Box 10"/>
          <p:cNvSpPr txBox="1">
            <a:spLocks noChangeArrowheads="1"/>
          </p:cNvSpPr>
          <p:nvPr/>
        </p:nvSpPr>
        <p:spPr bwMode="auto">
          <a:xfrm>
            <a:off x="1270000" y="6019800"/>
            <a:ext cx="157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[NASA, J. Exp. Biol.]</a:t>
            </a:r>
          </a:p>
        </p:txBody>
      </p:sp>
      <p:pic>
        <p:nvPicPr>
          <p:cNvPr id="741388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11525"/>
          <a:stretch>
            <a:fillRect/>
          </a:stretch>
        </p:blipFill>
        <p:spPr bwMode="auto">
          <a:xfrm>
            <a:off x="4175125" y="3657600"/>
            <a:ext cx="46482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1389" name="Text Box 13"/>
          <p:cNvSpPr txBox="1">
            <a:spLocks noChangeArrowheads="1"/>
          </p:cNvSpPr>
          <p:nvPr/>
        </p:nvSpPr>
        <p:spPr bwMode="auto">
          <a:xfrm>
            <a:off x="7239000" y="5957888"/>
            <a:ext cx="169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smoke nozzles</a:t>
            </a:r>
          </a:p>
        </p:txBody>
      </p:sp>
      <p:sp>
        <p:nvSpPr>
          <p:cNvPr id="741390" name="Rechteck 10"/>
          <p:cNvSpPr>
            <a:spLocks noChangeArrowheads="1"/>
          </p:cNvSpPr>
          <p:nvPr/>
        </p:nvSpPr>
        <p:spPr bwMode="auto">
          <a:xfrm>
            <a:off x="4191000" y="3124200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de-DE" sz="1000">
                <a:hlinkClick r:id="rId9"/>
              </a:rPr>
              <a:t>http://autospeed.com/cms/A_108677/article.html</a:t>
            </a:r>
            <a:endParaRPr lang="de-DE" sz="1000"/>
          </a:p>
        </p:txBody>
      </p:sp>
      <p:sp>
        <p:nvSpPr>
          <p:cNvPr id="741391" name="Rechteck 10"/>
          <p:cNvSpPr>
            <a:spLocks noChangeArrowheads="1"/>
          </p:cNvSpPr>
          <p:nvPr/>
        </p:nvSpPr>
        <p:spPr bwMode="auto">
          <a:xfrm>
            <a:off x="4191000" y="6035675"/>
            <a:ext cx="304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de-DE" sz="1000">
                <a:hlinkClick r:id="rId9"/>
              </a:rPr>
              <a:t>http://autospeed.com/cms/A_108677/article.html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17903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4138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413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4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138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3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Geometry-based Methods:</a:t>
            </a:r>
            <a:r>
              <a:rPr lang="en-US" dirty="0"/>
              <a:t> </a:t>
            </a:r>
          </a:p>
          <a:p>
            <a:r>
              <a:rPr lang="en-US" dirty="0"/>
              <a:t>Idea: extract geometric objects for which the shape is directly related to the </a:t>
            </a:r>
            <a:r>
              <a:rPr lang="en-US" dirty="0" smtClean="0"/>
              <a:t>flow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Stream </a:t>
            </a:r>
            <a:r>
              <a:rPr lang="en-US" dirty="0"/>
              <a:t>lines</a:t>
            </a:r>
          </a:p>
          <a:p>
            <a:pPr lvl="1"/>
            <a:r>
              <a:rPr lang="en-US" dirty="0"/>
              <a:t>Streak lines, path lines, time lines</a:t>
            </a:r>
          </a:p>
          <a:p>
            <a:pPr lvl="1"/>
            <a:r>
              <a:rPr lang="en-US" dirty="0"/>
              <a:t>Stream ribbons</a:t>
            </a:r>
          </a:p>
          <a:p>
            <a:pPr lvl="1"/>
            <a:r>
              <a:rPr lang="en-US" dirty="0"/>
              <a:t>Stream surfaces</a:t>
            </a:r>
          </a:p>
          <a:p>
            <a:pPr lvl="1"/>
            <a:r>
              <a:rPr lang="en-US" dirty="0"/>
              <a:t>Streak surfaces, path surfaces, time surfaces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1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7040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549275"/>
            <a:ext cx="4549775" cy="575945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2000" b="1" dirty="0"/>
              <a:t>Integral curves:</a:t>
            </a:r>
            <a:endParaRPr lang="de-DE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“natural” visualization technique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appropriate </a:t>
            </a:r>
            <a:r>
              <a:rPr lang="en-US" sz="2000" dirty="0" smtClean="0"/>
              <a:t>stream/path/streak/time </a:t>
            </a:r>
            <a:r>
              <a:rPr lang="en-US" sz="2000" dirty="0"/>
              <a:t>lines give immediate insight into the flow</a:t>
            </a:r>
          </a:p>
          <a:p>
            <a:pPr>
              <a:lnSpc>
                <a:spcPct val="125000"/>
              </a:lnSpc>
            </a:pPr>
            <a:r>
              <a:rPr lang="en-US" sz="2000" b="1" dirty="0"/>
              <a:t>Problems: </a:t>
            </a:r>
          </a:p>
          <a:p>
            <a:pPr lvl="1">
              <a:lnSpc>
                <a:spcPct val="125000"/>
              </a:lnSpc>
            </a:pPr>
            <a:r>
              <a:rPr lang="en-US" sz="1800" dirty="0"/>
              <a:t>How to integrate </a:t>
            </a:r>
            <a:r>
              <a:rPr lang="en-US" sz="1800" dirty="0" smtClean="0"/>
              <a:t>these curves?</a:t>
            </a:r>
            <a:endParaRPr lang="en-US" sz="1800" dirty="0"/>
          </a:p>
          <a:p>
            <a:pPr lvl="1">
              <a:lnSpc>
                <a:spcPct val="125000"/>
              </a:lnSpc>
            </a:pPr>
            <a:r>
              <a:rPr lang="en-US" sz="1800" dirty="0"/>
              <a:t>Which </a:t>
            </a:r>
            <a:r>
              <a:rPr lang="en-US" sz="1800" dirty="0" smtClean="0"/>
              <a:t>lines </a:t>
            </a:r>
            <a:r>
              <a:rPr lang="en-US" sz="1800" dirty="0"/>
              <a:t>to draw?</a:t>
            </a:r>
            <a:br>
              <a:rPr lang="en-US" sz="1800" dirty="0"/>
            </a:br>
            <a:r>
              <a:rPr lang="en-US" sz="1800" dirty="0"/>
              <a:t>(seeding)</a:t>
            </a:r>
          </a:p>
          <a:p>
            <a:pPr lvl="1">
              <a:lnSpc>
                <a:spcPct val="125000"/>
              </a:lnSpc>
            </a:pPr>
            <a:r>
              <a:rPr lang="en-US" sz="1800" dirty="0"/>
              <a:t>Spatial impression in 3D?</a:t>
            </a:r>
            <a:endParaRPr lang="de-DE" sz="1800" dirty="0"/>
          </a:p>
        </p:txBody>
      </p:sp>
      <p:graphicFrame>
        <p:nvGraphicFramePr>
          <p:cNvPr id="870408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4859338" y="1293813"/>
          <a:ext cx="3822700" cy="426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r:id="rId4" imgW="3823236" imgH="4267997" progId="Word.Picture.8">
                  <p:embed/>
                </p:oleObj>
              </mc:Choice>
              <mc:Fallback>
                <p:oleObj r:id="rId4" imgW="3823236" imgH="4267997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293813"/>
                        <a:ext cx="3822700" cy="426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78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Flow Visualization: Geometry-Based Methods</a:t>
            </a:r>
            <a:endParaRPr lang="de-DE"/>
          </a:p>
        </p:txBody>
      </p:sp>
      <p:sp>
        <p:nvSpPr>
          <p:cNvPr id="872459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Integrating stream lines:</a:t>
            </a:r>
          </a:p>
          <a:p>
            <a:pPr lvl="1"/>
            <a:r>
              <a:rPr lang="en-US" dirty="0" smtClean="0"/>
              <a:t>In general: no closed form solution for stream lines</a:t>
            </a:r>
          </a:p>
          <a:p>
            <a:pPr lvl="2"/>
            <a:r>
              <a:rPr lang="en-US" dirty="0" smtClean="0"/>
              <a:t>Exception: linear vector fields (2D and 3D): stream lines can be formulated as parametric exponential curve</a:t>
            </a:r>
          </a:p>
          <a:p>
            <a:pPr lvl="2"/>
            <a:r>
              <a:rPr lang="en-US" dirty="0" smtClean="0"/>
              <a:t>2D quadratic Bezier curves (parabolas) are subclass of  stream lines of 2D linear vector fields</a:t>
            </a:r>
          </a:p>
          <a:p>
            <a:pPr lvl="2"/>
            <a:r>
              <a:rPr lang="en-US" dirty="0" smtClean="0"/>
              <a:t>3D non-planar cubic curves are subclass of stream lines of 3D linear vector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Usual way: </a:t>
            </a:r>
            <a:r>
              <a:rPr lang="en-US" b="1" dirty="0" smtClean="0"/>
              <a:t>numerical integration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66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84749" name="Rectangle 1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0" hangingPunct="0">
              <a:lnSpc>
                <a:spcPct val="125000"/>
              </a:lnSpc>
              <a:spcBef>
                <a:spcPct val="0"/>
              </a:spcBef>
            </a:pPr>
            <a:r>
              <a:rPr lang="en-US" sz="1600" b="1" dirty="0" smtClean="0">
                <a:cs typeface="Times New Roman" pitchFamily="18" charset="0"/>
              </a:rPr>
              <a:t>Numerical integration of stream lines:</a:t>
            </a:r>
          </a:p>
          <a:p>
            <a:pPr eaLnBrk="0" hangingPunct="0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endParaRPr lang="en-US" sz="1600" b="1" dirty="0" smtClean="0">
              <a:cs typeface="Times New Roman" pitchFamily="18" charset="0"/>
            </a:endParaRPr>
          </a:p>
          <a:p>
            <a:pPr eaLnBrk="0" hangingPunct="0">
              <a:lnSpc>
                <a:spcPct val="125000"/>
              </a:lnSpc>
              <a:spcBef>
                <a:spcPct val="0"/>
              </a:spcBef>
            </a:pPr>
            <a:r>
              <a:rPr lang="en-US" sz="1600" dirty="0" smtClean="0">
                <a:cs typeface="Times New Roman" pitchFamily="18" charset="0"/>
              </a:rPr>
              <a:t>approximate stream line by polygon </a:t>
            </a:r>
            <a:r>
              <a:rPr lang="en-US" sz="1600" b="1" dirty="0" smtClean="0">
                <a:cs typeface="Times New Roman" pitchFamily="18" charset="0"/>
              </a:rPr>
              <a:t>x</a:t>
            </a:r>
            <a:r>
              <a:rPr lang="en-US" sz="1600" i="1" baseline="-25000" dirty="0" smtClean="0">
                <a:cs typeface="Times New Roman" pitchFamily="18" charset="0"/>
              </a:rPr>
              <a:t>i</a:t>
            </a:r>
          </a:p>
          <a:p>
            <a:pPr lvl="1" eaLnBrk="0" hangingPunct="0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sz="1400" i="1" baseline="-25000" dirty="0" smtClean="0">
              <a:cs typeface="Times New Roman" pitchFamily="18" charset="0"/>
            </a:endParaRPr>
          </a:p>
          <a:p>
            <a:pPr eaLnBrk="0" hangingPunct="0">
              <a:lnSpc>
                <a:spcPct val="125000"/>
              </a:lnSpc>
              <a:spcBef>
                <a:spcPct val="0"/>
              </a:spcBef>
            </a:pPr>
            <a:r>
              <a:rPr lang="en-US" sz="1600" b="1" dirty="0" smtClean="0">
                <a:cs typeface="Times New Roman" pitchFamily="18" charset="0"/>
              </a:rPr>
              <a:t>Testing example:</a:t>
            </a:r>
            <a:r>
              <a:rPr lang="en-US" sz="1600" dirty="0" smtClean="0">
                <a:cs typeface="Times New Roman" pitchFamily="18" charset="0"/>
              </a:rPr>
              <a:t> </a:t>
            </a:r>
          </a:p>
          <a:p>
            <a:pPr lvl="1" eaLnBrk="0" hangingPunct="0">
              <a:lnSpc>
                <a:spcPct val="125000"/>
              </a:lnSpc>
              <a:spcBef>
                <a:spcPct val="0"/>
              </a:spcBef>
            </a:pPr>
            <a:r>
              <a:rPr lang="en-US" sz="1500" b="1" dirty="0" smtClean="0">
                <a:cs typeface="Times New Roman" pitchFamily="18" charset="0"/>
              </a:rPr>
              <a:t>v</a:t>
            </a:r>
            <a:r>
              <a:rPr lang="en-US" sz="1500" dirty="0" smtClean="0">
                <a:cs typeface="Times New Roman" pitchFamily="18" charset="0"/>
              </a:rPr>
              <a:t>(</a:t>
            </a:r>
            <a:r>
              <a:rPr lang="en-US" sz="1500" i="1" dirty="0" err="1" smtClean="0">
                <a:cs typeface="Times New Roman" pitchFamily="18" charset="0"/>
              </a:rPr>
              <a:t>x,y</a:t>
            </a:r>
            <a:r>
              <a:rPr lang="en-US" sz="1500" dirty="0" smtClean="0">
                <a:cs typeface="Times New Roman" pitchFamily="18" charset="0"/>
              </a:rPr>
              <a:t>) = (-</a:t>
            </a:r>
            <a:r>
              <a:rPr lang="en-US" sz="1500" i="1" dirty="0" smtClean="0">
                <a:cs typeface="Times New Roman" pitchFamily="18" charset="0"/>
              </a:rPr>
              <a:t>y</a:t>
            </a:r>
            <a:r>
              <a:rPr lang="en-US" sz="1500" dirty="0" smtClean="0">
                <a:cs typeface="Times New Roman" pitchFamily="18" charset="0"/>
              </a:rPr>
              <a:t>, </a:t>
            </a:r>
            <a:r>
              <a:rPr lang="en-US" sz="1500" i="1" dirty="0" smtClean="0">
                <a:cs typeface="Times New Roman" pitchFamily="18" charset="0"/>
              </a:rPr>
              <a:t>x</a:t>
            </a:r>
            <a:r>
              <a:rPr lang="en-US" sz="1500" dirty="0" smtClean="0">
                <a:cs typeface="Times New Roman" pitchFamily="18" charset="0"/>
              </a:rPr>
              <a:t>/2)^</a:t>
            </a:r>
            <a:r>
              <a:rPr lang="en-US" sz="1500" i="1" dirty="0" smtClean="0">
                <a:cs typeface="Times New Roman" pitchFamily="18" charset="0"/>
              </a:rPr>
              <a:t>T</a:t>
            </a:r>
          </a:p>
          <a:p>
            <a:pPr lvl="1" eaLnBrk="0" hangingPunct="0">
              <a:lnSpc>
                <a:spcPct val="125000"/>
              </a:lnSpc>
              <a:spcBef>
                <a:spcPct val="0"/>
              </a:spcBef>
            </a:pPr>
            <a:r>
              <a:rPr lang="en-US" sz="1500" dirty="0" smtClean="0">
                <a:cs typeface="Times New Roman" pitchFamily="18" charset="0"/>
              </a:rPr>
              <a:t>exact solution: ellipses</a:t>
            </a:r>
          </a:p>
          <a:p>
            <a:pPr lvl="1" eaLnBrk="0" hangingPunct="0">
              <a:lnSpc>
                <a:spcPct val="125000"/>
              </a:lnSpc>
              <a:spcBef>
                <a:spcPct val="0"/>
              </a:spcBef>
            </a:pPr>
            <a:r>
              <a:rPr lang="en-US" sz="1500" dirty="0" smtClean="0">
                <a:cs typeface="Times New Roman" pitchFamily="18" charset="0"/>
              </a:rPr>
              <a:t>starting integration from (0,-1)</a:t>
            </a:r>
            <a:endParaRPr lang="en-US" sz="1500" dirty="0">
              <a:cs typeface="Times New Roman" pitchFamily="18" charset="0"/>
            </a:endParaRPr>
          </a:p>
        </p:txBody>
      </p:sp>
      <p:sp>
        <p:nvSpPr>
          <p:cNvPr id="884751" name="Rectangle 1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en-US" sz="2000"/>
          </a:p>
        </p:txBody>
      </p:sp>
      <p:grpSp>
        <p:nvGrpSpPr>
          <p:cNvPr id="884754" name="Group 18"/>
          <p:cNvGrpSpPr>
            <a:grpSpLocks/>
          </p:cNvGrpSpPr>
          <p:nvPr/>
        </p:nvGrpSpPr>
        <p:grpSpPr bwMode="auto">
          <a:xfrm>
            <a:off x="4648200" y="1371600"/>
            <a:ext cx="4267200" cy="4191000"/>
            <a:chOff x="2880" y="1200"/>
            <a:chExt cx="2160" cy="2160"/>
          </a:xfrm>
        </p:grpSpPr>
        <p:pic>
          <p:nvPicPr>
            <p:cNvPr id="884755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00"/>
              <a:ext cx="2152" cy="2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4756" name="Line 20"/>
            <p:cNvSpPr>
              <a:spLocks noChangeShapeType="1"/>
            </p:cNvSpPr>
            <p:nvPr/>
          </p:nvSpPr>
          <p:spPr bwMode="auto">
            <a:xfrm>
              <a:off x="3966" y="2274"/>
              <a:ext cx="1008" cy="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4757" name="Line 21"/>
            <p:cNvSpPr>
              <a:spLocks noChangeShapeType="1"/>
            </p:cNvSpPr>
            <p:nvPr/>
          </p:nvSpPr>
          <p:spPr bwMode="auto">
            <a:xfrm flipH="1" flipV="1">
              <a:off x="3960" y="1302"/>
              <a:ext cx="0" cy="984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4758" name="Text Box 22"/>
            <p:cNvSpPr txBox="1">
              <a:spLocks noChangeArrowheads="1"/>
            </p:cNvSpPr>
            <p:nvPr/>
          </p:nvSpPr>
          <p:spPr bwMode="auto">
            <a:xfrm>
              <a:off x="4800" y="2304"/>
              <a:ext cx="240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de-DE" sz="2800" i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884759" name="Text Box 23"/>
            <p:cNvSpPr txBox="1">
              <a:spLocks noChangeArrowheads="1"/>
            </p:cNvSpPr>
            <p:nvPr/>
          </p:nvSpPr>
          <p:spPr bwMode="auto">
            <a:xfrm>
              <a:off x="3984" y="1200"/>
              <a:ext cx="240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de-DE" sz="2800" i="1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2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7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81200"/>
            <a:ext cx="5486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67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86793" name="Rectangle 9"/>
          <p:cNvSpPr>
            <a:spLocks noGrp="1" noChangeArrowheads="1"/>
          </p:cNvSpPr>
          <p:nvPr>
            <p:ph idx="1"/>
          </p:nvPr>
        </p:nvSpPr>
        <p:spPr>
          <a:xfrm>
            <a:off x="250825" y="549275"/>
            <a:ext cx="3457575" cy="575945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de-DE" sz="2000" b="1" dirty="0"/>
              <a:t>Euler </a:t>
            </a:r>
            <a:r>
              <a:rPr lang="de-DE" sz="2000" b="1" dirty="0" err="1"/>
              <a:t>integration</a:t>
            </a:r>
            <a:r>
              <a:rPr lang="de-DE" sz="2000" dirty="0"/>
              <a:t>:</a:t>
            </a:r>
          </a:p>
          <a:p>
            <a:pPr>
              <a:lnSpc>
                <a:spcPct val="125000"/>
              </a:lnSpc>
            </a:pPr>
            <a:r>
              <a:rPr lang="de-DE" sz="2000" dirty="0" err="1"/>
              <a:t>Idea</a:t>
            </a:r>
            <a:r>
              <a:rPr lang="de-DE" sz="2000" dirty="0"/>
              <a:t>: </a:t>
            </a:r>
            <a:r>
              <a:rPr lang="de-DE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0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 </a:t>
            </a:r>
            <a:r>
              <a:rPr lang="de-DE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de-DE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0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de-DE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sz="2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de-DE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DE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0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de-DE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de-DE" sz="2000" i="1" baseline="-25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de-DE" sz="2000" dirty="0"/>
          </a:p>
          <a:p>
            <a:pPr>
              <a:lnSpc>
                <a:spcPct val="125000"/>
              </a:lnSpc>
            </a:pPr>
            <a:r>
              <a:rPr lang="de-DE" sz="2000" i="1" dirty="0"/>
              <a:t>s</a:t>
            </a:r>
            <a:r>
              <a:rPr lang="de-DE" sz="2000" dirty="0"/>
              <a:t>: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endParaRPr lang="de-DE" sz="2000" dirty="0"/>
          </a:p>
          <a:p>
            <a:pPr>
              <a:lnSpc>
                <a:spcPct val="125000"/>
              </a:lnSpc>
            </a:pPr>
            <a:r>
              <a:rPr lang="de-DE" sz="2000" dirty="0"/>
              <a:t>Large </a:t>
            </a:r>
            <a:r>
              <a:rPr lang="de-DE" sz="2000" dirty="0" err="1"/>
              <a:t>numerical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!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Error proportional to </a:t>
            </a:r>
            <a:r>
              <a:rPr lang="en-US" sz="2000" i="1" dirty="0" smtClean="0">
                <a:latin typeface="Arial"/>
              </a:rPr>
              <a:t>s</a:t>
            </a:r>
            <a:r>
              <a:rPr lang="en-US" sz="2000" baseline="30000" dirty="0" smtClean="0">
                <a:latin typeface="Arial"/>
              </a:rPr>
              <a:t>2</a:t>
            </a:r>
            <a:endParaRPr lang="de-DE" sz="2000" baseline="30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6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4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pic>
        <p:nvPicPr>
          <p:cNvPr id="8888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63563"/>
            <a:ext cx="7772400" cy="56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98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90882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549275"/>
            <a:ext cx="8342313" cy="5759450"/>
          </a:xfrm>
        </p:spPr>
        <p:txBody>
          <a:bodyPr/>
          <a:lstStyle/>
          <a:p>
            <a:r>
              <a:rPr lang="de-DE" sz="2000" b="1" dirty="0"/>
              <a:t>Second </a:t>
            </a:r>
            <a:r>
              <a:rPr lang="de-DE" sz="2000" b="1" dirty="0" err="1"/>
              <a:t>order</a:t>
            </a:r>
            <a:r>
              <a:rPr lang="de-DE" sz="2000" b="1" dirty="0"/>
              <a:t> Runge </a:t>
            </a:r>
            <a:r>
              <a:rPr lang="de-DE" sz="2000" b="1" dirty="0" err="1"/>
              <a:t>Kutta</a:t>
            </a:r>
            <a:r>
              <a:rPr lang="de-DE" sz="2000" b="1" dirty="0"/>
              <a:t> </a:t>
            </a:r>
            <a:r>
              <a:rPr lang="de-DE" sz="2000" b="1" dirty="0" err="1"/>
              <a:t>integration</a:t>
            </a:r>
            <a:r>
              <a:rPr lang="de-DE" sz="2000" dirty="0"/>
              <a:t>:</a:t>
            </a:r>
          </a:p>
          <a:p>
            <a:r>
              <a:rPr lang="de-DE" sz="2000" dirty="0" err="1"/>
              <a:t>Idea</a:t>
            </a:r>
            <a:r>
              <a:rPr lang="de-DE" sz="2000" dirty="0"/>
              <a:t>: </a:t>
            </a:r>
          </a:p>
          <a:p>
            <a:pPr lvl="1"/>
            <a:r>
              <a:rPr lang="de-DE" sz="1800" dirty="0" err="1"/>
              <a:t>go</a:t>
            </a:r>
            <a:r>
              <a:rPr lang="de-DE" sz="1800" dirty="0"/>
              <a:t> half a </a:t>
            </a:r>
            <a:r>
              <a:rPr lang="de-DE" sz="1800" dirty="0" err="1"/>
              <a:t>step</a:t>
            </a:r>
            <a:r>
              <a:rPr lang="de-DE" sz="1800" dirty="0"/>
              <a:t> </a:t>
            </a:r>
            <a:r>
              <a:rPr lang="de-DE" sz="1800" dirty="0" err="1"/>
              <a:t>forward</a:t>
            </a:r>
            <a:endParaRPr lang="de-DE" sz="1800" dirty="0"/>
          </a:p>
          <a:p>
            <a:pPr lvl="1"/>
            <a:r>
              <a:rPr lang="de-DE" sz="1800" dirty="0" err="1"/>
              <a:t>evaluate</a:t>
            </a:r>
            <a:r>
              <a:rPr lang="de-DE" sz="1800" dirty="0"/>
              <a:t> </a:t>
            </a:r>
            <a:r>
              <a:rPr lang="de-DE" sz="1800" dirty="0" err="1"/>
              <a:t>vector</a:t>
            </a:r>
            <a:r>
              <a:rPr lang="de-DE" sz="1800" dirty="0"/>
              <a:t> </a:t>
            </a:r>
            <a:r>
              <a:rPr lang="de-DE" sz="1800" dirty="0" err="1"/>
              <a:t>there</a:t>
            </a:r>
            <a:endParaRPr lang="de-DE" sz="1800" dirty="0"/>
          </a:p>
          <a:p>
            <a:pPr lvl="1"/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at</a:t>
            </a:r>
            <a:r>
              <a:rPr lang="de-DE" sz="1800" dirty="0"/>
              <a:t> </a:t>
            </a:r>
            <a:r>
              <a:rPr lang="de-DE" sz="1800" dirty="0" err="1"/>
              <a:t>starting</a:t>
            </a:r>
            <a:r>
              <a:rPr lang="de-DE" sz="1800" dirty="0"/>
              <a:t> </a:t>
            </a:r>
            <a:r>
              <a:rPr lang="de-DE" sz="1800" dirty="0" err="1"/>
              <a:t>point</a:t>
            </a:r>
            <a:endParaRPr lang="de-DE" sz="1800" dirty="0"/>
          </a:p>
          <a:p>
            <a:endParaRPr lang="de-DE" sz="2000" dirty="0"/>
          </a:p>
          <a:p>
            <a:r>
              <a:rPr lang="de-DE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2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 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de-DE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2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sz="2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2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sz="2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 </a:t>
            </a:r>
            <a:r>
              <a:rPr lang="de-DE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sz="2200" i="1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de-DE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de-DE" sz="2200" dirty="0"/>
          </a:p>
          <a:p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Euler</a:t>
            </a:r>
          </a:p>
        </p:txBody>
      </p:sp>
      <p:pic>
        <p:nvPicPr>
          <p:cNvPr id="8908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78075"/>
            <a:ext cx="48006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9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92936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de-DE" b="1" dirty="0" err="1"/>
              <a:t>Fourth</a:t>
            </a:r>
            <a:r>
              <a:rPr lang="de-DE" b="1" dirty="0"/>
              <a:t> </a:t>
            </a:r>
            <a:r>
              <a:rPr lang="de-DE" b="1" dirty="0" err="1"/>
              <a:t>order</a:t>
            </a:r>
            <a:r>
              <a:rPr lang="de-DE" b="1" dirty="0"/>
              <a:t> Runge </a:t>
            </a:r>
            <a:r>
              <a:rPr lang="de-DE" b="1" dirty="0" err="1"/>
              <a:t>Kutta</a:t>
            </a:r>
            <a:r>
              <a:rPr lang="de-DE" b="1" dirty="0"/>
              <a:t> </a:t>
            </a:r>
            <a:r>
              <a:rPr lang="de-DE" b="1" dirty="0" err="1"/>
              <a:t>integration</a:t>
            </a:r>
            <a:r>
              <a:rPr lang="de-DE" dirty="0"/>
              <a:t>:</a:t>
            </a:r>
          </a:p>
          <a:p>
            <a:pPr>
              <a:lnSpc>
                <a:spcPct val="125000"/>
              </a:lnSpc>
            </a:pPr>
            <a:r>
              <a:rPr lang="de-DE" dirty="0"/>
              <a:t>Standard;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RK</a:t>
            </a:r>
          </a:p>
          <a:p>
            <a:pPr lvl="1">
              <a:lnSpc>
                <a:spcPct val="125000"/>
              </a:lnSpc>
            </a:pPr>
            <a:r>
              <a:rPr lang="de-DE" dirty="0" err="1" smtClean="0"/>
              <a:t>Resembles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i="1" dirty="0" smtClean="0"/>
              <a:t>s</a:t>
            </a:r>
            <a:r>
              <a:rPr lang="de-DE" baseline="30000" dirty="0" smtClean="0"/>
              <a:t>4</a:t>
            </a:r>
            <a:r>
              <a:rPr lang="de-DE" dirty="0" smtClean="0"/>
              <a:t> (</a:t>
            </a:r>
            <a:r>
              <a:rPr lang="de-DE" dirty="0" err="1"/>
              <a:t>e</a:t>
            </a:r>
            <a:r>
              <a:rPr lang="de-DE" dirty="0" err="1" smtClean="0"/>
              <a:t>rror</a:t>
            </a:r>
            <a:r>
              <a:rPr lang="de-DE" dirty="0" smtClean="0"/>
              <a:t> </a:t>
            </a:r>
            <a:r>
              <a:rPr lang="de-DE" dirty="0"/>
              <a:t>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smtClean="0"/>
              <a:t>s</a:t>
            </a:r>
            <a:r>
              <a:rPr lang="de-DE" baseline="30000" dirty="0" smtClean="0"/>
              <a:t>5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25000"/>
              </a:lnSpc>
            </a:pPr>
            <a:r>
              <a:rPr lang="de-DE" dirty="0" err="1"/>
              <a:t>Idea</a:t>
            </a:r>
            <a:r>
              <a:rPr lang="de-DE" dirty="0"/>
              <a:t>: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convex</a:t>
            </a:r>
            <a:r>
              <a:rPr lang="de-DE" dirty="0"/>
              <a:t> </a:t>
            </a:r>
          </a:p>
          <a:p>
            <a:pPr lvl="1">
              <a:lnSpc>
                <a:spcPct val="125000"/>
              </a:lnSpc>
            </a:pP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 </a:t>
            </a:r>
            <a:r>
              <a:rPr lang="de-DE" dirty="0" err="1"/>
              <a:t>vectors</a:t>
            </a:r>
            <a:endParaRPr lang="de-DE" dirty="0"/>
          </a:p>
        </p:txBody>
      </p:sp>
      <p:graphicFrame>
        <p:nvGraphicFramePr>
          <p:cNvPr id="892938" name="Object 9"/>
          <p:cNvGraphicFramePr>
            <a:graphicFrameLocks noChangeAspect="1"/>
          </p:cNvGraphicFramePr>
          <p:nvPr/>
        </p:nvGraphicFramePr>
        <p:xfrm>
          <a:off x="1752600" y="3352800"/>
          <a:ext cx="61769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6" name="Equation" r:id="rId4" imgW="2692080" imgH="431640" progId="Equation.3">
                  <p:embed/>
                </p:oleObj>
              </mc:Choice>
              <mc:Fallback>
                <p:oleObj name="Equation" r:id="rId4" imgW="2692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352800"/>
                        <a:ext cx="61769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39" name="Object 10"/>
          <p:cNvGraphicFramePr>
            <a:graphicFrameLocks noChangeAspect="1"/>
          </p:cNvGraphicFramePr>
          <p:nvPr/>
        </p:nvGraphicFramePr>
        <p:xfrm>
          <a:off x="3276600" y="4572000"/>
          <a:ext cx="4897438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7" name="Equation" r:id="rId6" imgW="2400120" imgH="888840" progId="Equation.3">
                  <p:embed/>
                </p:oleObj>
              </mc:Choice>
              <mc:Fallback>
                <p:oleObj name="Equation" r:id="rId6" imgW="24001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572000"/>
                        <a:ext cx="4897438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41" name="Text Box 13"/>
          <p:cNvSpPr txBox="1">
            <a:spLocks noChangeArrowheads="1"/>
          </p:cNvSpPr>
          <p:nvPr/>
        </p:nvSpPr>
        <p:spPr bwMode="auto">
          <a:xfrm>
            <a:off x="1905000" y="4800600"/>
            <a:ext cx="636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with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4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Adaptive step size for RK4:</a:t>
            </a:r>
          </a:p>
          <a:p>
            <a:r>
              <a:rPr lang="en-US"/>
              <a:t>Idea: in areas of rather straight flow the step size can be larger than in areas of highly curved stream lines</a:t>
            </a:r>
          </a:p>
          <a:p>
            <a:r>
              <a:rPr lang="en-US"/>
              <a:t>do RK3 </a:t>
            </a:r>
            <a:r>
              <a:rPr lang="en-US">
                <a:sym typeface="Wingdings" pitchFamily="2" charset="2"/>
              </a:rPr>
              <a:t></a:t>
            </a:r>
            <a:r>
              <a:rPr lang="en-US"/>
              <a:t> difference between RK4 and RK3 gives estimation for step size</a:t>
            </a:r>
            <a:endParaRPr lang="de-DE"/>
          </a:p>
        </p:txBody>
      </p:sp>
      <p:graphicFrame>
        <p:nvGraphicFramePr>
          <p:cNvPr id="1140740" name="Object 2"/>
          <p:cNvGraphicFramePr>
            <a:graphicFrameLocks noChangeAspect="1"/>
          </p:cNvGraphicFramePr>
          <p:nvPr/>
        </p:nvGraphicFramePr>
        <p:xfrm>
          <a:off x="1981200" y="3429000"/>
          <a:ext cx="66135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Equation" r:id="rId3" imgW="2882880" imgH="482400" progId="Equation.3">
                  <p:embed/>
                </p:oleObj>
              </mc:Choice>
              <mc:Fallback>
                <p:oleObj name="Equation" r:id="rId3" imgW="2882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66135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0741" name="Object 4"/>
          <p:cNvGraphicFramePr>
            <a:graphicFrameLocks noChangeAspect="1"/>
          </p:cNvGraphicFramePr>
          <p:nvPr/>
        </p:nvGraphicFramePr>
        <p:xfrm>
          <a:off x="2419350" y="4953000"/>
          <a:ext cx="61753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Equation" r:id="rId5" imgW="2692080" imgH="393480" progId="Equation.3">
                  <p:embed/>
                </p:oleObj>
              </mc:Choice>
              <mc:Fallback>
                <p:oleObj name="Equation" r:id="rId5" imgW="269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4953000"/>
                        <a:ext cx="617537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0742" name="Text Box 6"/>
          <p:cNvSpPr txBox="1">
            <a:spLocks noChangeArrowheads="1"/>
          </p:cNvSpPr>
          <p:nvPr/>
        </p:nvSpPr>
        <p:spPr bwMode="auto">
          <a:xfrm>
            <a:off x="1203325" y="5192713"/>
            <a:ext cx="77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gives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3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4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Adaptive step size for RK4:</a:t>
            </a:r>
            <a:endParaRPr lang="en-US"/>
          </a:p>
          <a:p>
            <a:r>
              <a:rPr lang="en-US"/>
              <a:t>Define error tolerance t. Then optimal step size is:</a:t>
            </a:r>
          </a:p>
          <a:p>
            <a:endParaRPr lang="en-US"/>
          </a:p>
        </p:txBody>
      </p:sp>
      <p:graphicFrame>
        <p:nvGraphicFramePr>
          <p:cNvPr id="1141767" name="Object 2"/>
          <p:cNvGraphicFramePr>
            <a:graphicFrameLocks noChangeAspect="1"/>
          </p:cNvGraphicFramePr>
          <p:nvPr/>
        </p:nvGraphicFramePr>
        <p:xfrm>
          <a:off x="762000" y="2057400"/>
          <a:ext cx="22177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Equation" r:id="rId3" imgW="863280" imgH="444240" progId="Equation.3">
                  <p:embed/>
                </p:oleObj>
              </mc:Choice>
              <mc:Fallback>
                <p:oleObj name="Equation" r:id="rId3" imgW="863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57400"/>
                        <a:ext cx="22177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495800" y="2286000"/>
            <a:ext cx="3048000" cy="76993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endParaRPr lang="de-DE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l">
              <a:defRPr/>
            </a:pPr>
            <a:r>
              <a:rPr lang="de-DE" sz="2400" i="1" dirty="0">
                <a:latin typeface="Symbol" pitchFamily="18" charset="2"/>
              </a:rPr>
              <a:t>r</a:t>
            </a:r>
            <a:r>
              <a:rPr lang="de-DE" sz="2400" dirty="0"/>
              <a:t>&gt;1: </a:t>
            </a:r>
            <a:r>
              <a:rPr lang="de-DE" sz="2400" dirty="0" err="1"/>
              <a:t>safety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endParaRPr lang="de-DE" sz="240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9600" y="3492500"/>
            <a:ext cx="8458200" cy="22225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de-DE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de-DE" sz="2400" dirty="0"/>
              <a:t>- </a:t>
            </a:r>
            <a:r>
              <a:rPr lang="de-DE" sz="2400" dirty="0" err="1"/>
              <a:t>ask</a:t>
            </a:r>
            <a:r>
              <a:rPr lang="de-DE" sz="2400" dirty="0"/>
              <a:t> </a:t>
            </a:r>
            <a:r>
              <a:rPr lang="de-DE" sz="2400" dirty="0" err="1"/>
              <a:t>integrator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dirty="0">
                <a:latin typeface="Symbol" pitchFamily="18" charset="2"/>
              </a:rPr>
              <a:t>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smtClean="0">
                <a:latin typeface="Symbol" pitchFamily="18" charset="2"/>
              </a:rPr>
              <a:t>D</a:t>
            </a:r>
            <a:r>
              <a:rPr lang="de-DE" sz="2400" dirty="0" smtClean="0"/>
              <a:t>&gt;</a:t>
            </a:r>
            <a:r>
              <a:rPr lang="de-DE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de-DE" sz="2400" dirty="0" smtClean="0"/>
              <a:t>, </a:t>
            </a:r>
            <a:r>
              <a:rPr lang="de-DE" sz="2400" dirty="0" err="1" smtClean="0"/>
              <a:t>then</a:t>
            </a:r>
            <a:r>
              <a:rPr lang="de-DE" sz="2400" dirty="0" smtClean="0"/>
              <a:t> </a:t>
            </a:r>
            <a:r>
              <a:rPr lang="de-DE" sz="2400" dirty="0" err="1" smtClean="0"/>
              <a:t>repeat</a:t>
            </a:r>
            <a:r>
              <a:rPr lang="de-DE" sz="2400" dirty="0" smtClean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de-DE" sz="2400" baseline="30000" dirty="0">
                <a:latin typeface="Times New Roman" pitchFamily="18" charset="0"/>
                <a:cs typeface="Times New Roman" pitchFamily="18" charset="0"/>
              </a:rPr>
              <a:t>*</a:t>
            </a:r>
            <a:endParaRPr lang="de-DE" sz="2400" i="1" baseline="300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400" dirty="0"/>
              <a:t> otherwise proceed and take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 min(</a:t>
            </a:r>
            <a:r>
              <a:rPr lang="de-DE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de-DE" sz="2400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/>
              <a:t>for next step</a:t>
            </a:r>
          </a:p>
          <a:p>
            <a:pPr>
              <a:buFontTx/>
              <a:buChar char="-"/>
            </a:pPr>
            <a:endParaRPr lang="en-US" sz="2400" i="1" dirty="0"/>
          </a:p>
          <a:p>
            <a:pPr>
              <a:buFontTx/>
              <a:buChar char="-"/>
            </a:pPr>
            <a:r>
              <a:rPr lang="en-US" sz="2400" dirty="0"/>
              <a:t> This integration is called RK4(3).</a:t>
            </a:r>
          </a:p>
        </p:txBody>
      </p:sp>
    </p:spTree>
    <p:extLst>
      <p:ext uri="{BB962C8B-B14F-4D97-AF65-F5344CB8AC3E}">
        <p14:creationId xmlns:p14="http://schemas.microsoft.com/office/powerpoint/2010/main" val="1244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6" name="Titel 10"/>
          <p:cNvSpPr>
            <a:spLocks noGrp="1"/>
          </p:cNvSpPr>
          <p:nvPr>
            <p:ph type="title" idx="4294967295"/>
          </p:nvPr>
        </p:nvSpPr>
        <p:spPr>
          <a:xfrm>
            <a:off x="1698625" y="115888"/>
            <a:ext cx="7445375" cy="287337"/>
          </a:xfrm>
        </p:spPr>
        <p:txBody>
          <a:bodyPr anchor="ctr"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724997" name="Text Box 3"/>
          <p:cNvSpPr txBox="1">
            <a:spLocks noChangeArrowheads="1"/>
          </p:cNvSpPr>
          <p:nvPr/>
        </p:nvSpPr>
        <p:spPr bwMode="auto">
          <a:xfrm>
            <a:off x="457200" y="1447800"/>
            <a:ext cx="2514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SzPct val="100000"/>
            </a:pPr>
            <a:r>
              <a:rPr lang="en-US" sz="2400">
                <a:solidFill>
                  <a:srgbClr val="000000"/>
                </a:solidFill>
                <a:sym typeface="Arial" pitchFamily="34" charset="0"/>
              </a:rPr>
              <a:t>Smoke injection</a:t>
            </a:r>
          </a:p>
          <a:p>
            <a:pPr>
              <a:buSzPct val="100000"/>
            </a:pPr>
            <a:endParaRPr lang="en-US" sz="2400">
              <a:solidFill>
                <a:srgbClr val="000000"/>
              </a:solidFill>
              <a:sym typeface="Arial" pitchFamily="34" charset="0"/>
            </a:endParaRPr>
          </a:p>
        </p:txBody>
      </p:sp>
      <p:pic>
        <p:nvPicPr>
          <p:cNvPr id="724999" name="Picture 2" descr="D:\users\theisel\Papers\2008_Wolfram_Vis_SmokeSurfaces\Paper\Visual Computing\Papers\Vis08\pdfimages\DragonF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3340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5000" name="Rechteck 9"/>
          <p:cNvSpPr>
            <a:spLocks noChangeArrowheads="1"/>
          </p:cNvSpPr>
          <p:nvPr/>
        </p:nvSpPr>
        <p:spPr bwMode="auto">
          <a:xfrm>
            <a:off x="228600" y="3768725"/>
            <a:ext cx="327660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>
                <a:latin typeface="Times New Roman" pitchFamily="18" charset="0"/>
              </a:rPr>
              <a:t>A. L. R. Thomas, G. K. Taylor, R. B. Srygley, R. L. Nudds, and R. J.</a:t>
            </a:r>
          </a:p>
          <a:p>
            <a:pPr algn="l"/>
            <a:r>
              <a:rPr lang="en-US" sz="1400">
                <a:latin typeface="Times New Roman" pitchFamily="18" charset="0"/>
              </a:rPr>
              <a:t>Bomphrey. Dragonfly flight: free-flight and tethered flow visualizations</a:t>
            </a:r>
          </a:p>
          <a:p>
            <a:pPr algn="l"/>
            <a:r>
              <a:rPr lang="en-US" sz="1400">
                <a:latin typeface="Times New Roman" pitchFamily="18" charset="0"/>
              </a:rPr>
              <a:t>reveal a diverse array of unsteady lift-generating mechanisms, controlled</a:t>
            </a:r>
          </a:p>
          <a:p>
            <a:pPr algn="l"/>
            <a:r>
              <a:rPr lang="en-US" sz="1400">
                <a:latin typeface="Times New Roman" pitchFamily="18" charset="0"/>
              </a:rPr>
              <a:t>primarily via angle of attack. J Exp Biol, 207(24):4299–4323, 2004.</a:t>
            </a:r>
            <a:endParaRPr lang="de-DE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Which integrator to take?</a:t>
            </a:r>
          </a:p>
          <a:p>
            <a:endParaRPr lang="en-US" b="1"/>
          </a:p>
          <a:p>
            <a:r>
              <a:rPr lang="en-US"/>
              <a:t>Depends on application!</a:t>
            </a:r>
          </a:p>
          <a:p>
            <a:endParaRPr lang="en-US"/>
          </a:p>
          <a:p>
            <a:r>
              <a:rPr lang="en-US"/>
              <a:t>Rules of thumb:</a:t>
            </a:r>
          </a:p>
          <a:p>
            <a:r>
              <a:rPr lang="en-US"/>
              <a:t>never use Euler!</a:t>
            </a:r>
          </a:p>
          <a:p>
            <a:r>
              <a:rPr lang="en-US"/>
              <a:t>RK4 or RK4(3) is safe.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05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Ingredients and Concepts for a Stream Line Integrator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vector field </a:t>
            </a:r>
            <a:r>
              <a:rPr lang="en-US" b="1" dirty="0" smtClean="0"/>
              <a:t>v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eed point</a:t>
            </a:r>
          </a:p>
          <a:p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forward / backward Integration</a:t>
            </a:r>
          </a:p>
          <a:p>
            <a:pPr lvl="2"/>
            <a:r>
              <a:rPr lang="en-US" dirty="0" smtClean="0"/>
              <a:t>integrate in </a:t>
            </a:r>
            <a:r>
              <a:rPr lang="en-US" b="1" dirty="0" smtClean="0"/>
              <a:t>v</a:t>
            </a:r>
            <a:r>
              <a:rPr lang="en-US" dirty="0" smtClean="0"/>
              <a:t> and </a:t>
            </a:r>
            <a:r>
              <a:rPr lang="en-US" b="1" dirty="0" smtClean="0"/>
              <a:t>–v</a:t>
            </a:r>
            <a:r>
              <a:rPr lang="en-US" dirty="0" smtClean="0"/>
              <a:t> to get the whole stream line</a:t>
            </a:r>
            <a:endParaRPr lang="en-US" b="1" dirty="0" smtClean="0"/>
          </a:p>
          <a:p>
            <a:pPr lvl="1"/>
            <a:r>
              <a:rPr lang="en-US" dirty="0" smtClean="0"/>
              <a:t>stop criteria</a:t>
            </a:r>
          </a:p>
          <a:p>
            <a:pPr lvl="2"/>
            <a:r>
              <a:rPr lang="en-US" dirty="0" smtClean="0"/>
              <a:t>number of steps</a:t>
            </a:r>
          </a:p>
          <a:p>
            <a:pPr lvl="2"/>
            <a:r>
              <a:rPr lang="en-US" dirty="0" smtClean="0"/>
              <a:t>arc length</a:t>
            </a:r>
          </a:p>
          <a:p>
            <a:pPr lvl="2"/>
            <a:r>
              <a:rPr lang="en-US" dirty="0" smtClean="0"/>
              <a:t>domain</a:t>
            </a:r>
          </a:p>
          <a:p>
            <a:pPr lvl="2"/>
            <a:r>
              <a:rPr lang="en-US" dirty="0" smtClean="0"/>
              <a:t>zero or low velocity</a:t>
            </a:r>
          </a:p>
          <a:p>
            <a:pPr lvl="1"/>
            <a:r>
              <a:rPr lang="en-US" dirty="0" smtClean="0"/>
              <a:t>arc length parameterized output</a:t>
            </a:r>
          </a:p>
          <a:p>
            <a:pPr lvl="2"/>
            <a:r>
              <a:rPr lang="en-US" dirty="0" smtClean="0"/>
              <a:t>integration in the direction field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311650" y="549275"/>
            <a:ext cx="399415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●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●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●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●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Output</a:t>
            </a:r>
          </a:p>
          <a:p>
            <a:pPr lvl="1"/>
            <a:r>
              <a:rPr lang="en-US" kern="0" dirty="0" smtClean="0"/>
              <a:t>polyline approximating the stream line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47" y="5689090"/>
            <a:ext cx="964694" cy="55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8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94987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Seeding of integral lines:</a:t>
            </a:r>
          </a:p>
          <a:p>
            <a:r>
              <a:rPr lang="en-US" dirty="0" smtClean="0"/>
              <a:t> which stream/path/streak/time lines to visualize?</a:t>
            </a:r>
          </a:p>
          <a:p>
            <a:r>
              <a:rPr lang="en-US" dirty="0" smtClean="0"/>
              <a:t> too few: important details get lost</a:t>
            </a:r>
          </a:p>
          <a:p>
            <a:r>
              <a:rPr lang="en-US" dirty="0" smtClean="0"/>
              <a:t> too many: overload, visual clutter</a:t>
            </a:r>
          </a:p>
          <a:p>
            <a:r>
              <a:rPr lang="en-US" dirty="0" smtClean="0"/>
              <a:t> simple approaches:</a:t>
            </a:r>
          </a:p>
          <a:p>
            <a:pPr lvl="1"/>
            <a:r>
              <a:rPr lang="en-US" dirty="0" smtClean="0"/>
              <a:t> start on regular grid points</a:t>
            </a:r>
          </a:p>
          <a:p>
            <a:pPr lvl="1"/>
            <a:r>
              <a:rPr lang="en-US" dirty="0" smtClean="0"/>
              <a:t> start randomly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Placement Methods for Stream Lines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4841" y="533400"/>
            <a:ext cx="2418890" cy="243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feld 3"/>
          <p:cNvSpPr txBox="1"/>
          <p:nvPr/>
        </p:nvSpPr>
        <p:spPr>
          <a:xfrm>
            <a:off x="5486400" y="297180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Jobard</a:t>
            </a:r>
            <a:r>
              <a:rPr lang="en-US" dirty="0" smtClean="0"/>
              <a:t> et al., 1997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56345"/>
            <a:ext cx="2430176" cy="241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995898" y="2971800"/>
            <a:ext cx="243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Turk and Banks, 1996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663169"/>
            <a:ext cx="2396119" cy="2306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1143000" y="604558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Mebarki</a:t>
            </a:r>
            <a:r>
              <a:rPr lang="en-US" dirty="0" smtClean="0"/>
              <a:t> et al., 2005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3429000"/>
            <a:ext cx="2573132" cy="254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5284578" y="604558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Rosanwo</a:t>
            </a:r>
            <a:r>
              <a:rPr lang="en-US" dirty="0" smtClean="0"/>
              <a:t> et al.,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2544763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7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05200"/>
            <a:ext cx="259873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7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052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703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97038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Stream line seeding:</a:t>
            </a:r>
          </a:p>
          <a:p>
            <a:pPr lvl="1"/>
            <a:r>
              <a:rPr lang="de-DE"/>
              <a:t>2D: evenly spaced stream lines</a:t>
            </a:r>
          </a:p>
          <a:p>
            <a:pPr lvl="1"/>
            <a:r>
              <a:rPr lang="de-DE" b="1"/>
              <a:t>Turk/Banks 96:</a:t>
            </a:r>
          </a:p>
          <a:p>
            <a:pPr lvl="2"/>
            <a:r>
              <a:rPr lang="de-DE"/>
              <a:t>start with streamlets (very short stream lines)</a:t>
            </a:r>
          </a:p>
          <a:p>
            <a:pPr lvl="2"/>
            <a:r>
              <a:rPr lang="de-DE"/>
              <a:t>apply a series of energy-decreasing elementary operations:</a:t>
            </a:r>
            <a:br>
              <a:rPr lang="de-DE"/>
            </a:br>
            <a:r>
              <a:rPr lang="de-DE"/>
              <a:t>combine, delete, create, lenghten, shorten streamlets</a:t>
            </a:r>
          </a:p>
          <a:p>
            <a:pPr lvl="2"/>
            <a:r>
              <a:rPr lang="de-DE"/>
              <a:t>energy: difference between low-pass filtered version of current placements and uniform grey image</a:t>
            </a:r>
          </a:p>
        </p:txBody>
      </p:sp>
    </p:spTree>
    <p:extLst>
      <p:ext uri="{BB962C8B-B14F-4D97-AF65-F5344CB8AC3E}">
        <p14:creationId xmlns:p14="http://schemas.microsoft.com/office/powerpoint/2010/main" val="1194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pic>
        <p:nvPicPr>
          <p:cNvPr id="114381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6136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5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pic>
        <p:nvPicPr>
          <p:cNvPr id="1145861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305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7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pic>
        <p:nvPicPr>
          <p:cNvPr id="114790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1000"/>
            <a:ext cx="2974975" cy="60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2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89908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Stream line seeding:</a:t>
            </a:r>
          </a:p>
          <a:p>
            <a:pPr lvl="1"/>
            <a:r>
              <a:rPr lang="de-DE"/>
              <a:t>2D: evenly spaced stream lines</a:t>
            </a:r>
          </a:p>
          <a:p>
            <a:pPr lvl="1"/>
            <a:r>
              <a:rPr lang="de-DE" b="1"/>
              <a:t>Jobart/Lefer 97:</a:t>
            </a:r>
          </a:p>
          <a:p>
            <a:pPr lvl="2"/>
            <a:r>
              <a:rPr lang="de-DE"/>
              <a:t>greedy placement of new stream lines in the neighborhood of already present stream lines</a:t>
            </a:r>
          </a:p>
          <a:p>
            <a:pPr lvl="2"/>
            <a:r>
              <a:rPr lang="en-US"/>
              <a:t>2 steering parameters d</a:t>
            </a:r>
            <a:r>
              <a:rPr lang="en-US" baseline="-25000"/>
              <a:t>sep</a:t>
            </a:r>
            <a:r>
              <a:rPr lang="en-US"/>
              <a:t>, d</a:t>
            </a:r>
            <a:r>
              <a:rPr lang="en-US" baseline="-25000"/>
              <a:t>test</a:t>
            </a:r>
            <a:r>
              <a:rPr lang="en-US"/>
              <a:t> with d</a:t>
            </a:r>
            <a:r>
              <a:rPr lang="en-US" baseline="-25000"/>
              <a:t>test</a:t>
            </a:r>
            <a:r>
              <a:rPr lang="de-DE"/>
              <a:t> &lt; </a:t>
            </a:r>
            <a:r>
              <a:rPr lang="en-US"/>
              <a:t>d</a:t>
            </a:r>
            <a:r>
              <a:rPr lang="en-US" baseline="-25000"/>
              <a:t>sep</a:t>
            </a:r>
          </a:p>
          <a:p>
            <a:pPr lvl="2"/>
            <a:r>
              <a:rPr lang="en-US"/>
              <a:t>Start integration of an arbitrary stream line in forward and backward direction until it</a:t>
            </a:r>
          </a:p>
          <a:p>
            <a:pPr lvl="3"/>
            <a:r>
              <a:rPr lang="en-US"/>
              <a:t>Leaves the domain</a:t>
            </a:r>
          </a:p>
          <a:p>
            <a:pPr lvl="3"/>
            <a:r>
              <a:rPr lang="en-US"/>
              <a:t>Ends in a critical point</a:t>
            </a:r>
          </a:p>
          <a:p>
            <a:pPr lvl="3"/>
            <a:r>
              <a:rPr lang="en-US"/>
              <a:t>Comes closer than d</a:t>
            </a:r>
            <a:r>
              <a:rPr lang="en-US" baseline="-25000"/>
              <a:t>test</a:t>
            </a:r>
            <a:r>
              <a:rPr lang="en-US"/>
              <a:t> to another drawn stream line</a:t>
            </a:r>
          </a:p>
          <a:p>
            <a:pPr lvl="2"/>
            <a:r>
              <a:rPr lang="en-US"/>
              <a:t>Next stream line: starts in a point with distance d</a:t>
            </a:r>
            <a:r>
              <a:rPr lang="en-US" baseline="-25000"/>
              <a:t>sep</a:t>
            </a:r>
            <a:r>
              <a:rPr lang="en-US"/>
              <a:t> to first stream line</a:t>
            </a:r>
          </a:p>
          <a:p>
            <a:pPr lvl="2"/>
            <a:r>
              <a:rPr lang="en-US"/>
              <a:t>Ends when no further stream lines are possible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pic>
        <p:nvPicPr>
          <p:cNvPr id="115200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2390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3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8200" cy="687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45" name="Rechteck 10"/>
          <p:cNvSpPr>
            <a:spLocks noChangeArrowheads="1"/>
          </p:cNvSpPr>
          <p:nvPr/>
        </p:nvSpPr>
        <p:spPr bwMode="auto">
          <a:xfrm>
            <a:off x="152400" y="152400"/>
            <a:ext cx="495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/>
              <a:t>http://de.wikipedia.org/wiki/Bild:Airplane_vortex_edit.jpg</a:t>
            </a:r>
          </a:p>
        </p:txBody>
      </p:sp>
      <p:sp>
        <p:nvSpPr>
          <p:cNvPr id="7270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pic>
        <p:nvPicPr>
          <p:cNvPr id="11499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2050"/>
            <a:ext cx="2171700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99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38400"/>
            <a:ext cx="220980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99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98713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2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286000"/>
            <a:ext cx="8915400" cy="36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3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1132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Stream line seeding 3D:</a:t>
            </a:r>
          </a:p>
          <a:p>
            <a:pPr lvl="1"/>
            <a:r>
              <a:rPr lang="de-DE"/>
              <a:t>evenly-spaced does not make sense</a:t>
            </a:r>
          </a:p>
          <a:p>
            <a:pPr lvl="1"/>
            <a:r>
              <a:rPr lang="de-DE"/>
              <a:t>starting on uniform grid:</a:t>
            </a:r>
          </a:p>
        </p:txBody>
      </p:sp>
      <p:sp>
        <p:nvSpPr>
          <p:cNvPr id="901133" name="Text Box 13"/>
          <p:cNvSpPr txBox="1">
            <a:spLocks noChangeArrowheads="1"/>
          </p:cNvSpPr>
          <p:nvPr/>
        </p:nvSpPr>
        <p:spPr bwMode="auto">
          <a:xfrm>
            <a:off x="7315200" y="6096000"/>
            <a:ext cx="1652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[Weinkauf 2003]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125320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286000"/>
            <a:ext cx="8893175" cy="36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40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5405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Stream line seeding 3D:</a:t>
            </a:r>
          </a:p>
          <a:p>
            <a:pPr lvl="1"/>
            <a:r>
              <a:rPr lang="de-DE"/>
              <a:t>evenly-spaced does not make sense</a:t>
            </a:r>
          </a:p>
          <a:p>
            <a:pPr lvl="1"/>
            <a:r>
              <a:rPr lang="de-DE"/>
              <a:t>starting in regions of high vector field curvature (i.e., close to critical points):</a:t>
            </a:r>
          </a:p>
        </p:txBody>
      </p:sp>
      <p:sp>
        <p:nvSpPr>
          <p:cNvPr id="1154054" name="Text Box 6"/>
          <p:cNvSpPr txBox="1">
            <a:spLocks noChangeArrowheads="1"/>
          </p:cNvSpPr>
          <p:nvPr/>
        </p:nvSpPr>
        <p:spPr bwMode="auto">
          <a:xfrm>
            <a:off x="7315200" y="6096000"/>
            <a:ext cx="1652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[Weinkauf 2003]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428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115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demos in Amira</a:t>
            </a:r>
          </a:p>
          <a:p>
            <a:pPr lvl="1"/>
            <a:r>
              <a:rPr lang="en-US"/>
              <a:t>Curvature based seeding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0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path / streak / time lines?</a:t>
            </a:r>
          </a:p>
          <a:p>
            <a:endParaRPr lang="en-US" dirty="0"/>
          </a:p>
          <a:p>
            <a:r>
              <a:rPr lang="en-US" dirty="0" smtClean="0"/>
              <a:t>Time lines just as simple as stream lines</a:t>
            </a:r>
          </a:p>
          <a:p>
            <a:endParaRPr lang="en-US" dirty="0"/>
          </a:p>
          <a:p>
            <a:r>
              <a:rPr lang="en-US" dirty="0" smtClean="0"/>
              <a:t>But it is a bit more complicated for path and streak lines…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D:\Projekte\TopoXD\Papers\TopoInVis11\pdfimages\PNG Backup\CylinderClosePathlinesWithCusps0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81362"/>
            <a:ext cx="4244975" cy="1873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Inhaltsplatzhalt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Ellipse 13"/>
          <p:cNvSpPr/>
          <p:nvPr/>
        </p:nvSpPr>
        <p:spPr bwMode="auto">
          <a:xfrm>
            <a:off x="2949575" y="2618007"/>
            <a:ext cx="762000" cy="76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295400" y="975956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spatial projection</a:t>
            </a:r>
            <a:endParaRPr lang="en-US" sz="2000" dirty="0"/>
          </a:p>
        </p:txBody>
      </p:sp>
      <p:sp>
        <p:nvSpPr>
          <p:cNvPr id="22" name="Textfeld 21"/>
          <p:cNvSpPr txBox="1"/>
          <p:nvPr/>
        </p:nvSpPr>
        <p:spPr>
          <a:xfrm>
            <a:off x="2833383" y="5867400"/>
            <a:ext cx="347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path lines in a flow behind a cylinder</a:t>
            </a:r>
            <a:endParaRPr lang="en-US" sz="1600" dirty="0"/>
          </a:p>
        </p:txBody>
      </p:sp>
      <p:pic>
        <p:nvPicPr>
          <p:cNvPr id="23" name="Picture 2" descr="D:\Projekte\TopoXD\Papers\TopoInVis11\pdfimages\ParametricCus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4305" y="1447800"/>
            <a:ext cx="355507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Grafik 2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7290" y="1447800"/>
            <a:ext cx="1168910" cy="304800"/>
          </a:xfrm>
          <a:prstGeom prst="rect">
            <a:avLst/>
          </a:prstGeom>
          <a:noFill/>
        </p:spPr>
      </p:pic>
      <p:sp>
        <p:nvSpPr>
          <p:cNvPr id="25" name="Textfeld 24"/>
          <p:cNvSpPr txBox="1"/>
          <p:nvPr/>
        </p:nvSpPr>
        <p:spPr>
          <a:xfrm>
            <a:off x="4975976" y="3962400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/>
              <a:t>cusp:</a:t>
            </a:r>
          </a:p>
          <a:p>
            <a:pPr algn="ctr"/>
            <a:r>
              <a:rPr lang="en-US" dirty="0" smtClean="0"/>
              <a:t>isolated point on the curve</a:t>
            </a:r>
          </a:p>
          <a:p>
            <a:pPr algn="ctr"/>
            <a:r>
              <a:rPr lang="en-US" dirty="0" smtClean="0"/>
              <a:t>where the tangent has a discontinuity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7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D:\Projekte\TopoXD\Papers\TopoInVis11\pdfimages\PNG Backup\CylinderClosePathlinesWithCusps0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681362"/>
            <a:ext cx="4244975" cy="1873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CylinderCuspCurve.a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648200" y="1752601"/>
            <a:ext cx="4244975" cy="33527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 descr="D:\Projekte\TopoXD\Papers\TopoInVis11\pdfimages\PNG Backup\CylinderClosePathlinesWithCusps02.png"/>
          <p:cNvPicPr>
            <a:picLocks noChangeAspect="1" noChangeArrowheads="1"/>
          </p:cNvPicPr>
          <p:nvPr/>
        </p:nvPicPr>
        <p:blipFill>
          <a:blip r:embed="rId6" cstate="print"/>
          <a:srcRect l="49738" t="19491" r="17951" b="7291"/>
          <a:stretch>
            <a:fillRect/>
          </a:stretch>
        </p:blipFill>
        <p:spPr bwMode="auto">
          <a:xfrm>
            <a:off x="152400" y="388620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 descr="D:\Projekte\TopoXD\Papers\TopoInVis11\pdfimages\PNG Backup\CylinderClosePathlinesWithCusps03.png"/>
          <p:cNvPicPr>
            <a:picLocks noChangeAspect="1" noChangeArrowheads="1"/>
          </p:cNvPicPr>
          <p:nvPr/>
        </p:nvPicPr>
        <p:blipFill>
          <a:blip r:embed="rId7" cstate="print"/>
          <a:srcRect l="41919" t="16027" r="26254" b="11853"/>
          <a:stretch>
            <a:fillRect/>
          </a:stretch>
        </p:blipFill>
        <p:spPr bwMode="auto">
          <a:xfrm>
            <a:off x="1600200" y="388620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5" name="Picture 7" descr="D:\Projekte\TopoXD\Papers\TopoInVis11\pdfimages\PNG Backup\CylinderClosePathlinesWithCusps04.png"/>
          <p:cNvPicPr>
            <a:picLocks noChangeAspect="1" noChangeArrowheads="1"/>
          </p:cNvPicPr>
          <p:nvPr/>
        </p:nvPicPr>
        <p:blipFill>
          <a:blip r:embed="rId8" cstate="print"/>
          <a:srcRect l="35901" t="23219" r="31788" b="3562"/>
          <a:stretch>
            <a:fillRect/>
          </a:stretch>
        </p:blipFill>
        <p:spPr bwMode="auto">
          <a:xfrm>
            <a:off x="3025775" y="388620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Ellipse 13"/>
          <p:cNvSpPr/>
          <p:nvPr/>
        </p:nvSpPr>
        <p:spPr bwMode="auto">
          <a:xfrm>
            <a:off x="2949575" y="2618007"/>
            <a:ext cx="762000" cy="76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3400" y="4191000"/>
            <a:ext cx="762000" cy="76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3406775" y="4419600"/>
            <a:ext cx="762000" cy="76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1905000" y="4038600"/>
            <a:ext cx="762000" cy="76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62693" y="975956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space-time</a:t>
            </a:r>
            <a:endParaRPr lang="en-US" sz="2000" dirty="0"/>
          </a:p>
        </p:txBody>
      </p:sp>
      <p:sp>
        <p:nvSpPr>
          <p:cNvPr id="21" name="Textfeld 20"/>
          <p:cNvSpPr txBox="1"/>
          <p:nvPr/>
        </p:nvSpPr>
        <p:spPr>
          <a:xfrm>
            <a:off x="1295400" y="975956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spatial projection</a:t>
            </a:r>
            <a:endParaRPr lang="en-US" sz="2000" dirty="0"/>
          </a:p>
        </p:txBody>
      </p:sp>
      <p:sp>
        <p:nvSpPr>
          <p:cNvPr id="22" name="Textfeld 21"/>
          <p:cNvSpPr txBox="1"/>
          <p:nvPr/>
        </p:nvSpPr>
        <p:spPr>
          <a:xfrm>
            <a:off x="2833383" y="5867400"/>
            <a:ext cx="347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path lines in a flow behind a cylinder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57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4953000" y="914400"/>
            <a:ext cx="754856" cy="304800"/>
          </a:xfrm>
          <a:prstGeom prst="rect">
            <a:avLst/>
          </a:prstGeom>
          <a:solidFill>
            <a:srgbClr val="99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1524000" y="2593180"/>
            <a:ext cx="5935454" cy="178595"/>
          </a:xfrm>
          <a:prstGeom prst="rect">
            <a:avLst/>
          </a:prstGeom>
          <a:solidFill>
            <a:srgbClr val="9797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1524000" y="2771776"/>
            <a:ext cx="5935454" cy="5572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1303546" y="1676400"/>
            <a:ext cx="5935454" cy="6096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12285" y="533400"/>
            <a:ext cx="7519431" cy="421653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  <a:effectLst/>
        </p:spPr>
        <p:txBody>
          <a:bodyPr wrap="none" rtlCol="0">
            <a:spAutoFit/>
          </a:bodyPr>
          <a:lstStyle/>
          <a:p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def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7F7F"/>
                </a:solidFill>
                <a:latin typeface="Verdana"/>
              </a:rPr>
              <a:t>FieldLinePlacement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(nDesiredLines):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ResultLines</a:t>
            </a:r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=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[]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Pool</a:t>
            </a:r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=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IntegrateFieldLines(m)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#Initialize with m randomly seeded field lines. default: m = 100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endParaRPr lang="en-US" sz="1200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</a:t>
            </a:r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while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len(ResultLines)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&lt;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nDesiredLines: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Pool</a:t>
            </a:r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+=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IntegrateFieldLines(n)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#Get n new randomly seeded field lines. default: n = 30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Pool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.SortByLength()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#Sort field lines in descending order; longest comes first.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LengthOfLastLongLine</a:t>
            </a:r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=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Pool[</a:t>
            </a:r>
            <a:r>
              <a:rPr lang="en-US" sz="1200" b="1" noProof="1" smtClean="0">
                <a:solidFill>
                  <a:srgbClr val="007F7F"/>
                </a:solidFill>
                <a:latin typeface="Verdana"/>
              </a:rPr>
              <a:t>0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].Length()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ResultLines</a:t>
            </a:r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+=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Pool.pop(</a:t>
            </a:r>
            <a:r>
              <a:rPr lang="en-US" sz="1200" b="1" noProof="1" smtClean="0">
                <a:solidFill>
                  <a:srgbClr val="007F7F"/>
                </a:solidFill>
                <a:latin typeface="Verdana"/>
              </a:rPr>
              <a:t>0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#Add the currently longest line to the result.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while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len(ResultLines)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&lt;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nDesiredLines: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Pool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.CutFieldLinesIntersectingWith(ResultLines)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#Intersection-free!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Pool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.SortByLength()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#Sort field lines in ascending order; longest comes first.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if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Pool[</a:t>
            </a:r>
            <a:r>
              <a:rPr lang="en-US" sz="1200" b="1" noProof="1" smtClean="0">
                <a:solidFill>
                  <a:srgbClr val="007F7F"/>
                </a:solidFill>
                <a:latin typeface="Verdana"/>
              </a:rPr>
              <a:t>0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].Length()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/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LengthOfLastLongLine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&gt;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x: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#default: x = 0.98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ResultLines</a:t>
            </a:r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+=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Pool.pop(</a:t>
            </a:r>
            <a:r>
              <a:rPr lang="en-US" sz="1200" b="1" noProof="1" smtClean="0">
                <a:solidFill>
                  <a:srgbClr val="007F7F"/>
                </a:solidFill>
                <a:latin typeface="Verdana"/>
              </a:rPr>
              <a:t>0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#Add the currently longest line to the result.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else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: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        </a:t>
            </a:r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break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#Available field lines got too small. Get new ones.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endParaRPr lang="en-US" sz="1200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100" noProof="1" smtClean="0">
                <a:solidFill>
                  <a:srgbClr val="007F00"/>
                </a:solidFill>
                <a:latin typeface="Comic Sans MS"/>
              </a:rPr>
              <a:t>#Delete small lines from the pool before we add new ones in the next loop.</a:t>
            </a:r>
            <a:endParaRPr lang="en-US" sz="1200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US" sz="1200" noProof="1" smtClean="0">
                <a:solidFill>
                  <a:srgbClr val="000000"/>
                </a:solidFill>
                <a:latin typeface="Verdana"/>
              </a:rPr>
              <a:t>Pool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.RemoveLinesSmallerThan(LengthOfLastLongLine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*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y)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100" b="1" noProof="1" smtClean="0">
                <a:solidFill>
                  <a:srgbClr val="007F00"/>
                </a:solidFill>
                <a:latin typeface="Comic Sans MS"/>
              </a:rPr>
              <a:t>#default: y = 0.5</a:t>
            </a:r>
            <a:endParaRPr lang="en-US" sz="1200" b="1" noProof="1" smtClean="0">
              <a:solidFill>
                <a:srgbClr val="808080"/>
              </a:solidFill>
              <a:latin typeface="Verdana"/>
            </a:endParaRP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    </a:t>
            </a:r>
          </a:p>
          <a:p>
            <a:r>
              <a:rPr lang="en-US" sz="1200" noProof="1" smtClean="0">
                <a:solidFill>
                  <a:srgbClr val="808080"/>
                </a:solidFill>
                <a:latin typeface="Verdana"/>
              </a:rPr>
              <a:t>    </a:t>
            </a:r>
            <a:r>
              <a:rPr lang="en-US" sz="1200" b="1" noProof="1" smtClean="0">
                <a:solidFill>
                  <a:srgbClr val="00007F"/>
                </a:solidFill>
                <a:latin typeface="Verdana"/>
              </a:rPr>
              <a:t>return</a:t>
            </a:r>
            <a:r>
              <a:rPr lang="en-US" sz="1200" b="1" noProof="1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1200" b="1" noProof="1" smtClean="0">
                <a:solidFill>
                  <a:srgbClr val="000000"/>
                </a:solidFill>
                <a:latin typeface="Verdana"/>
              </a:rPr>
              <a:t>ResultLines</a:t>
            </a:r>
            <a:endParaRPr lang="en-US" sz="1200" noProof="1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Intersection-Free Placement of Field Lines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68154" y="5257800"/>
            <a:ext cx="1838965" cy="369332"/>
          </a:xfrm>
          <a:prstGeom prst="rect">
            <a:avLst/>
          </a:prstGeom>
          <a:solidFill>
            <a:srgbClr val="9797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intersection-free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68154" y="4888468"/>
            <a:ext cx="11592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long lines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868154" y="5627132"/>
            <a:ext cx="2531462" cy="369332"/>
          </a:xfrm>
          <a:prstGeom prst="rect">
            <a:avLst/>
          </a:prstGeom>
          <a:solidFill>
            <a:srgbClr val="99CC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domain coverage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868154" y="605206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minimal distance between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0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  <p:bldP spid="12" grpId="0" animBg="1"/>
      <p:bldP spid="6" grpId="0" animBg="1"/>
      <p:bldP spid="7" grpId="0" animBg="1"/>
      <p:bldP spid="8" grpId="0" animBg="1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34734"/>
            <a:ext cx="7239000" cy="531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Intersection-Free Placement of Field Lines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68154" y="5257800"/>
            <a:ext cx="1838965" cy="369332"/>
          </a:xfrm>
          <a:prstGeom prst="rect">
            <a:avLst/>
          </a:prstGeom>
          <a:solidFill>
            <a:srgbClr val="9797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intersection-free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68154" y="4888468"/>
            <a:ext cx="11592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long lines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68154" y="5627132"/>
            <a:ext cx="2531462" cy="369332"/>
          </a:xfrm>
          <a:prstGeom prst="rect">
            <a:avLst/>
          </a:prstGeom>
          <a:solidFill>
            <a:srgbClr val="99CC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domain coverage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868154" y="605206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minimal distance between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34734"/>
            <a:ext cx="7239000" cy="531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Intersection-Free Placement of Field Lines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47736" y="4980036"/>
            <a:ext cx="465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Avoid cusps and cusp-like shapes: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Voxel</a:t>
            </a:r>
            <a:r>
              <a:rPr lang="en-US" dirty="0" smtClean="0">
                <a:sym typeface="Wingdings" pitchFamily="2" charset="2"/>
              </a:rPr>
              <a:t> bit mask of cusp seeding locations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715000" y="498003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Allow small number</a:t>
            </a:r>
          </a:p>
          <a:p>
            <a:r>
              <a:rPr lang="en-US" dirty="0" smtClean="0"/>
              <a:t>of (self-)intersections: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 User input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 bwMode="auto">
          <a:xfrm>
            <a:off x="5257800" y="2743200"/>
            <a:ext cx="762000" cy="762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3886200" y="1981200"/>
            <a:ext cx="1143000" cy="167640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9" name="Rechteck 8"/>
          <p:cNvSpPr>
            <a:spLocks noChangeArrowheads="1"/>
          </p:cNvSpPr>
          <p:nvPr/>
        </p:nvSpPr>
        <p:spPr bwMode="auto">
          <a:xfrm>
            <a:off x="2133600" y="3276600"/>
            <a:ext cx="184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endParaRPr lang="de-DE" sz="2400">
              <a:latin typeface="Times New Roman" pitchFamily="18" charset="0"/>
            </a:endParaRPr>
          </a:p>
          <a:p>
            <a:pPr algn="l"/>
            <a:endParaRPr lang="de-DE" sz="2400">
              <a:latin typeface="Times New Roman" pitchFamily="18" charset="0"/>
            </a:endParaRPr>
          </a:p>
          <a:p>
            <a:pPr algn="l"/>
            <a:endParaRPr lang="de-DE" sz="2400">
              <a:latin typeface="Times New Roman" pitchFamily="18" charset="0"/>
            </a:endParaRPr>
          </a:p>
        </p:txBody>
      </p:sp>
      <p:pic>
        <p:nvPicPr>
          <p:cNvPr id="7311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33400"/>
            <a:ext cx="701040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1142" name="Text Box 3"/>
          <p:cNvSpPr txBox="1">
            <a:spLocks noChangeArrowheads="1"/>
          </p:cNvSpPr>
          <p:nvPr/>
        </p:nvSpPr>
        <p:spPr bwMode="auto">
          <a:xfrm>
            <a:off x="2286000" y="574040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buSzPct val="100000"/>
            </a:pPr>
            <a:r>
              <a:rPr lang="en-US" sz="2400">
                <a:solidFill>
                  <a:srgbClr val="000000"/>
                </a:solidFill>
                <a:sym typeface="Arial" pitchFamily="34" charset="0"/>
              </a:rPr>
              <a:t>Smoke injection</a:t>
            </a:r>
          </a:p>
        </p:txBody>
      </p:sp>
      <p:sp>
        <p:nvSpPr>
          <p:cNvPr id="7311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Visualization: Problems and Concepts</a:t>
            </a:r>
            <a:endParaRPr lang="de-DE"/>
          </a:p>
        </p:txBody>
      </p:sp>
      <p:sp>
        <p:nvSpPr>
          <p:cNvPr id="731140" name="Rechteck 6"/>
          <p:cNvSpPr>
            <a:spLocks noChangeArrowheads="1"/>
          </p:cNvSpPr>
          <p:nvPr/>
        </p:nvSpPr>
        <p:spPr bwMode="auto">
          <a:xfrm>
            <a:off x="1143000" y="6121400"/>
            <a:ext cx="685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400"/>
              <a:t>http://www-me.ccny.cuny.edu/research/aerolab/facilities/images/wt2.jpg</a:t>
            </a:r>
          </a:p>
        </p:txBody>
      </p:sp>
    </p:spTree>
    <p:extLst>
      <p:ext uri="{BB962C8B-B14F-4D97-AF65-F5344CB8AC3E}">
        <p14:creationId xmlns:p14="http://schemas.microsoft.com/office/powerpoint/2010/main" val="39953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kte\TopoXD\Papers\TopoInVis11\pdfimages\PNG Backup\CylinderClosePathlin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-381000"/>
            <a:ext cx="6858000" cy="5035555"/>
          </a:xfrm>
          <a:prstGeom prst="rect">
            <a:avLst/>
          </a:prstGeom>
          <a:noFill/>
        </p:spPr>
      </p:pic>
      <p:pic>
        <p:nvPicPr>
          <p:cNvPr id="3075" name="Picture 3" descr="D:\Projekte\TopoXD\Papers\TopoInVis11\pdfimages\CylinderStreak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7620001" cy="2362200"/>
          </a:xfrm>
          <a:prstGeom prst="rect">
            <a:avLst/>
          </a:prstGeom>
          <a:noFill/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behind a cylinder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304800" y="3288268"/>
            <a:ext cx="117211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path lines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" y="4082534"/>
            <a:ext cx="13516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streak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Gyre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3896174" y="5257800"/>
            <a:ext cx="13516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streak lines</a:t>
            </a:r>
            <a:endParaRPr lang="en-US" dirty="0"/>
          </a:p>
        </p:txBody>
      </p:sp>
      <p:pic>
        <p:nvPicPr>
          <p:cNvPr id="4098" name="Picture 2" descr="D:\Projekte\TopoXD\Papers\TopoInVis11\pdfimages\DoubleGyreStreakL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156" y="762000"/>
            <a:ext cx="7659688" cy="4259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65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Heated cylinder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447800" y="5943600"/>
            <a:ext cx="117211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path lines</a:t>
            </a:r>
            <a:endParaRPr lang="en-US" dirty="0"/>
          </a:p>
        </p:txBody>
      </p:sp>
      <p:pic>
        <p:nvPicPr>
          <p:cNvPr id="5122" name="Picture 2" descr="D:\Projekte\TopoXD\Papers\TopoInVis11\pdfimages\Boussinesq_PathLinesHal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4800" y="393184"/>
            <a:ext cx="3454400" cy="604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199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590800"/>
            <a:ext cx="36861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522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5229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Getting</a:t>
            </a:r>
            <a:r>
              <a:rPr lang="de-DE" b="1" dirty="0"/>
              <a:t> a 3D </a:t>
            </a:r>
            <a:r>
              <a:rPr lang="de-DE" b="1" dirty="0" err="1"/>
              <a:t>impression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3D </a:t>
            </a:r>
            <a:r>
              <a:rPr lang="de-DE" b="1" dirty="0" err="1"/>
              <a:t>stream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:</a:t>
            </a:r>
          </a:p>
          <a:p>
            <a:pPr lvl="1"/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perception</a:t>
            </a:r>
            <a:endParaRPr lang="de-DE" dirty="0" smtClean="0"/>
          </a:p>
          <a:p>
            <a:pPr lvl="1"/>
            <a:r>
              <a:rPr lang="de-DE" dirty="0" err="1" smtClean="0"/>
              <a:t>Gives</a:t>
            </a:r>
            <a:r>
              <a:rPr lang="de-DE" dirty="0" smtClean="0"/>
              <a:t> </a:t>
            </a:r>
            <a:r>
              <a:rPr lang="de-DE" dirty="0" err="1" smtClean="0"/>
              <a:t>insight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lvl="1"/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304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00387"/>
            <a:ext cx="36861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522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5229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Getting</a:t>
            </a:r>
            <a:r>
              <a:rPr lang="de-DE" b="1" dirty="0"/>
              <a:t> a 3D </a:t>
            </a:r>
            <a:r>
              <a:rPr lang="de-DE" b="1" dirty="0" err="1"/>
              <a:t>impression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3D </a:t>
            </a:r>
            <a:r>
              <a:rPr lang="de-DE" b="1" dirty="0" err="1"/>
              <a:t>stream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:</a:t>
            </a:r>
          </a:p>
          <a:p>
            <a:pPr lvl="1"/>
            <a:r>
              <a:rPr lang="de-DE" dirty="0" smtClean="0"/>
              <a:t>Problem: </a:t>
            </a:r>
            <a:r>
              <a:rPr lang="en-US" dirty="0"/>
              <a:t>normal vector not uniquely defined by geometry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smtClean="0"/>
              <a:t>instead</a:t>
            </a:r>
            <a:r>
              <a:rPr lang="en-US" dirty="0"/>
              <a:t>: 2D normal space with infinitely many </a:t>
            </a:r>
            <a:r>
              <a:rPr lang="en-US" dirty="0" err="1"/>
              <a:t>normals</a:t>
            </a:r>
            <a:endParaRPr lang="en-US" dirty="0"/>
          </a:p>
          <a:p>
            <a:pPr lvl="1"/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smtClean="0"/>
              <a:t>How </a:t>
            </a:r>
            <a:r>
              <a:rPr lang="en-US" dirty="0"/>
              <a:t>to choose a preferred normal vector?</a:t>
            </a:r>
            <a:endParaRPr lang="de-DE" dirty="0"/>
          </a:p>
        </p:txBody>
      </p:sp>
      <p:pic>
        <p:nvPicPr>
          <p:cNvPr id="5" name="Picture 8" descr="normal_sp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14600"/>
            <a:ext cx="4210050" cy="35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4600" y="5486400"/>
            <a:ext cx="2305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Image from </a:t>
            </a:r>
            <a:r>
              <a:rPr lang="en-US" sz="1400" dirty="0" err="1"/>
              <a:t>Ovidio</a:t>
            </a:r>
            <a:r>
              <a:rPr lang="en-US" sz="1400" dirty="0"/>
              <a:t> </a:t>
            </a:r>
            <a:r>
              <a:rPr lang="en-US" sz="1400" dirty="0" err="1" smtClean="0"/>
              <a:t>Mallo</a:t>
            </a:r>
            <a:r>
              <a:rPr lang="en-US" sz="1400" dirty="0" smtClean="0"/>
              <a:t> and </a:t>
            </a:r>
            <a:r>
              <a:rPr lang="en-US" sz="1400" dirty="0"/>
              <a:t>Ronald </a:t>
            </a:r>
            <a:r>
              <a:rPr lang="en-US" sz="1400" dirty="0" err="1" smtClean="0"/>
              <a:t>Peikert</a:t>
            </a:r>
            <a:r>
              <a:rPr lang="en-US" sz="1400" dirty="0" smtClean="0"/>
              <a:t>,</a:t>
            </a:r>
            <a:br>
              <a:rPr lang="en-US" sz="1400" dirty="0" smtClean="0"/>
            </a:br>
            <a:r>
              <a:rPr lang="en-US" sz="1400" dirty="0" smtClean="0"/>
              <a:t>ETH Zürich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94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2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90800"/>
            <a:ext cx="3505200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522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5229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Getting</a:t>
            </a:r>
            <a:r>
              <a:rPr lang="de-DE" b="1" dirty="0"/>
              <a:t> a 3D </a:t>
            </a:r>
            <a:r>
              <a:rPr lang="de-DE" b="1" dirty="0" err="1"/>
              <a:t>impression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3D </a:t>
            </a:r>
            <a:r>
              <a:rPr lang="de-DE" b="1" dirty="0" err="1"/>
              <a:t>stream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:</a:t>
            </a:r>
          </a:p>
          <a:p>
            <a:pPr lvl="1"/>
            <a:r>
              <a:rPr lang="de-DE" dirty="0" smtClean="0"/>
              <a:t>Classic </a:t>
            </a:r>
            <a:r>
              <a:rPr lang="de-DE" dirty="0" err="1" smtClean="0"/>
              <a:t>approach</a:t>
            </a:r>
            <a:r>
              <a:rPr lang="de-DE" dirty="0" smtClean="0"/>
              <a:t>: </a:t>
            </a:r>
            <a:r>
              <a:rPr lang="de-DE" dirty="0" err="1" smtClean="0"/>
              <a:t>stream</a:t>
            </a:r>
            <a:r>
              <a:rPr lang="de-DE" dirty="0" smtClean="0"/>
              <a:t> </a:t>
            </a:r>
            <a:r>
              <a:rPr lang="de-DE" dirty="0" err="1"/>
              <a:t>tubes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stream</a:t>
            </a:r>
            <a:r>
              <a:rPr lang="de-DE" dirty="0"/>
              <a:t> </a:t>
            </a:r>
            <a:r>
              <a:rPr lang="de-DE" dirty="0" err="1" smtClean="0"/>
              <a:t>lines</a:t>
            </a:r>
            <a:endParaRPr lang="de-DE" dirty="0" smtClean="0"/>
          </a:p>
          <a:p>
            <a:pPr lvl="1"/>
            <a:r>
              <a:rPr lang="de-DE" dirty="0" smtClean="0">
                <a:sym typeface="Wingdings" pitchFamily="2" charset="2"/>
              </a:rPr>
              <a:t>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triangles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50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2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5229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Getting a 3D impression of 3D stream lines:</a:t>
            </a:r>
          </a:p>
          <a:p>
            <a:pPr lvl="1"/>
            <a:r>
              <a:rPr lang="en-US" dirty="0" smtClean="0"/>
              <a:t>Modern approach: Use fragment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r>
              <a:rPr lang="en-US" dirty="0" smtClean="0"/>
              <a:t>Send triangle strip to GPU</a:t>
            </a:r>
          </a:p>
          <a:p>
            <a:pPr lvl="1"/>
            <a:r>
              <a:rPr lang="en-US" dirty="0" smtClean="0"/>
              <a:t>Orient the strip on the GPU such that it lies in the viewing plane</a:t>
            </a:r>
          </a:p>
          <a:p>
            <a:pPr lvl="1"/>
            <a:r>
              <a:rPr lang="en-US" dirty="0" smtClean="0"/>
              <a:t>Use fragment </a:t>
            </a:r>
            <a:r>
              <a:rPr lang="en-US" dirty="0" err="1" smtClean="0"/>
              <a:t>shader</a:t>
            </a:r>
            <a:r>
              <a:rPr lang="en-US" dirty="0" smtClean="0"/>
              <a:t> to compute cylinder-like shading &amp; depth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09659"/>
            <a:ext cx="4876800" cy="372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370493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from</a:t>
            </a:r>
          </a:p>
          <a:p>
            <a:r>
              <a:rPr lang="en-US" sz="1400" i="1" dirty="0"/>
              <a:t>Visualization with stylized line primitives </a:t>
            </a:r>
          </a:p>
          <a:p>
            <a:r>
              <a:rPr lang="en-US" sz="1400" dirty="0" err="1"/>
              <a:t>Carsten</a:t>
            </a:r>
            <a:r>
              <a:rPr lang="en-US" sz="1400" dirty="0"/>
              <a:t> Stoll, Stefan </a:t>
            </a:r>
            <a:r>
              <a:rPr lang="en-US" sz="1400" dirty="0" err="1"/>
              <a:t>Gumhold</a:t>
            </a:r>
            <a:r>
              <a:rPr lang="en-US" sz="1400" dirty="0"/>
              <a:t> </a:t>
            </a:r>
          </a:p>
          <a:p>
            <a:r>
              <a:rPr lang="en-US" sz="1400" dirty="0" smtClean="0"/>
              <a:t>IEEE </a:t>
            </a:r>
            <a:r>
              <a:rPr lang="en-US" sz="1400" dirty="0"/>
              <a:t>Visualization 2005</a:t>
            </a:r>
          </a:p>
        </p:txBody>
      </p:sp>
    </p:spTree>
    <p:extLst>
      <p:ext uri="{BB962C8B-B14F-4D97-AF65-F5344CB8AC3E}">
        <p14:creationId xmlns:p14="http://schemas.microsoft.com/office/powerpoint/2010/main" val="6901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297" name="Picture 33" descr="benzene_isl_uncolo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09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7298" name="Text Box 34"/>
          <p:cNvSpPr txBox="1">
            <a:spLocks noChangeArrowheads="1"/>
          </p:cNvSpPr>
          <p:nvPr/>
        </p:nvSpPr>
        <p:spPr bwMode="auto">
          <a:xfrm>
            <a:off x="533400" y="5943600"/>
            <a:ext cx="8077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latin typeface="Tahoma" pitchFamily="34" charset="0"/>
                <a:cs typeface="Times New Roman" pitchFamily="18" charset="0"/>
              </a:rPr>
              <a:t>Electrostatic field of a Benzene molecule</a:t>
            </a:r>
          </a:p>
          <a:p>
            <a:pPr algn="ctr" eaLnBrk="0" hangingPunct="0"/>
            <a:r>
              <a:rPr lang="en-US" sz="1600" dirty="0">
                <a:latin typeface="Tahoma" pitchFamily="34" charset="0"/>
                <a:cs typeface="Times New Roman" pitchFamily="18" charset="0"/>
              </a:rPr>
              <a:t>(from Weinkauf 2002)</a:t>
            </a:r>
            <a:r>
              <a:rPr lang="en-GB" sz="1600" dirty="0">
                <a:latin typeface="Tahoma" pitchFamily="34" charset="0"/>
                <a:cs typeface="Times New Roman" pitchFamily="18" charset="0"/>
              </a:rPr>
              <a:t> </a:t>
            </a:r>
            <a:endParaRPr lang="de-DE" sz="1600" dirty="0"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907301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7302" name="Rectangle 3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Illuminated stream lines (Zöckler et al. 1996):</a:t>
            </a:r>
          </a:p>
          <a:p>
            <a:pPr lvl="1"/>
            <a:r>
              <a:rPr lang="en-US" smtClean="0"/>
              <a:t>Alternative approach: illuminate 1D lines</a:t>
            </a:r>
          </a:p>
          <a:p>
            <a:pPr lvl="1"/>
            <a:r>
              <a:rPr lang="en-US" smtClean="0"/>
              <a:t>estimate normal at each vortex</a:t>
            </a:r>
          </a:p>
          <a:p>
            <a:pPr lvl="1"/>
            <a:r>
              <a:rPr lang="en-US" smtClean="0"/>
              <a:t>shade according to the normal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3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344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28788"/>
            <a:ext cx="8893175" cy="36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9347" name="Rectangle 3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Flow Visualization: Geometry-Based Methods</a:t>
            </a:r>
          </a:p>
        </p:txBody>
      </p:sp>
      <p:sp>
        <p:nvSpPr>
          <p:cNvPr id="909348" name="Rectangle 3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Illuminated stream lines (Zöckler et al. 1996):</a:t>
            </a:r>
            <a:endParaRPr lang="de-DE" b="1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315200" y="5530850"/>
            <a:ext cx="1652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[Weinkauf 2003]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4641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Flow </a:t>
            </a:r>
            <a:r>
              <a:rPr lang="de-DE" dirty="0" err="1"/>
              <a:t>Visualization</a:t>
            </a:r>
            <a:r>
              <a:rPr lang="de-DE" dirty="0"/>
              <a:t>: </a:t>
            </a:r>
            <a:r>
              <a:rPr lang="de-DE" dirty="0" err="1"/>
              <a:t>Geometry-Based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913419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Particle motions:</a:t>
            </a:r>
            <a:endParaRPr lang="de-DE" b="1"/>
          </a:p>
          <a:p>
            <a:pPr lvl="1"/>
            <a:r>
              <a:rPr lang="en-US"/>
              <a:t>step 1: position a  particle in the flow field to define starting point</a:t>
            </a:r>
          </a:p>
          <a:p>
            <a:pPr lvl="2"/>
            <a:r>
              <a:rPr lang="en-US"/>
              <a:t>There are different strategies to set out particles: box, rake, grid</a:t>
            </a:r>
            <a:endParaRPr lang="de-DE"/>
          </a:p>
          <a:p>
            <a:pPr lvl="1"/>
            <a:r>
              <a:rPr lang="en-US"/>
              <a:t>step 2: compute motion of the particle concerning the flow field</a:t>
            </a:r>
            <a:endParaRPr lang="de-DE"/>
          </a:p>
          <a:p>
            <a:pPr lvl="1"/>
            <a:r>
              <a:rPr lang="en-US"/>
              <a:t>step 3: visualize the particle at the passed locations</a:t>
            </a:r>
          </a:p>
          <a:p>
            <a:pPr lvl="2"/>
            <a:r>
              <a:rPr lang="en-US"/>
              <a:t>particles are represented as points or small circles; attributes like color, transparency, can be used for encoding additional information( pressure, temperature)</a:t>
            </a:r>
            <a:endParaRPr lang="de-DE"/>
          </a:p>
          <a:p>
            <a:r>
              <a:rPr lang="en-US"/>
              <a:t>Modification with particle tails:</a:t>
            </a:r>
            <a:endParaRPr lang="de-DE"/>
          </a:p>
          <a:p>
            <a:pPr lvl="1"/>
            <a:r>
              <a:rPr lang="en-US"/>
              <a:t>represent particle positions over more time steps; current position is emphasized.</a:t>
            </a:r>
            <a:endParaRPr lang="de-DE"/>
          </a:p>
        </p:txBody>
      </p:sp>
      <p:pic>
        <p:nvPicPr>
          <p:cNvPr id="91342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0"/>
            <a:ext cx="3810000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93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&#10;\usepackage{amsmath}&#10;\let\equation\gather&#10;\let\endequation\endgather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&#10;&#10;%n+1-dimensional variables&#10;\newcommand{\xxb}{\bar{\xx}}&#10;\newcommand{\ssb}{\bar{\ssss}}&#10;\newcommand{\ppb}{\bar{\pp}}&#10;\newcommand{\ffb}{\bar{\ff}}&#10;\newcommand{\uub}{\bar{\uu}}&#10;\newcommand{\phib}{\bar{\phi}}&#10;&#10;%n+2-dimensional variables&#10;\newcommand{\dbar}[1]{\bar{\bar{#1}}}&#10;\newcommand{\qqqq}{\dbar{\qq}}&#10;&#10;% real eigenvector with t-values&#10;\newcommand{\eet}{\dbar{\ee}_{t}}&#10;&#10;% real eigenvector with tau-values&#10;\newcommand{\eetau}{\dbar{\ee}_{\tau}}&#10;%&#10;%%Components&#10;%\newcommand{\eescomp}{{\mathrm e}^s}&#10;%\newcommand{\eetcomp}{{\mathrm f}}&#10;&#10;&#10;&#10;\newcommand{\smallfrac}[2]{\frac{#1}{#2}}&#10;&#10;\newtheorem{theorem}{Theorem}&#10;\newtheorem{definition}{Definition}&#10;\newtheorem{expectation}{Expectation}&#10;\newtheorem{property}{Property}&#10;\newtheorem{algorithmthm}{Algorithm}&#10;&#10;%\newcommand{\dtotal}{\frac{\text{d}}{\text{dt}}}&#10;%\newcommand{\scalp}[2]{\langle #1,#2\rangle}&#10;\newcommand{\magn}[1]{|#1|}&#10;\newcommand{\norm}[1]{\|#1\|}&#10;%\newcommand{\sign}{\mathrm{sign}\,}&#10;%\newcommand{\mz}{\mathbf{M_Z}}&#10;&#10;&#10;&#10;%% first real eigenvector: spatial part&#10;%\newcommand{\ees}{{\mathbf e}^s}&#10;%&#10;%% first real eigenvector: temporal part&#10;%\newcommand{\eet}{\ff}&#10;%&#10;%%Components&#10;%\newcommand{\eescomp}{{\mathrm e}^s}&#10;%\newcommand{\eetcomp}{{\mathrm f}}&#10;&#10;\begin{document}&#10;&#10;&#10;\end{document}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ext{with} \ \xx \in \EEE^n  template TPT1  env TPENV1  fore 0  back 16777215  eqnno 2"/>
  <p:tag name="FILENAME" val="TP_tmp"/>
  <p:tag name="ORIGWIDTH" val="55"/>
  <p:tag name="PICTUREFILESIZE" val="40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) =&#10;\begin{pmatrix}&#10;    u(x,y)\\&#10;    v(x,y)&#10;\end{pmatrix}  template TPT1  env TPENV1  fore 0  back 16777215  eqnno 4"/>
  <p:tag name="FILENAME" val="TP_tmp"/>
  <p:tag name="ORIGWIDTH" val="85"/>
  <p:tag name="PICTUREFILESIZE" val="101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JJ(x,y) =&#10;\begin{pmatrix}&#10;    u_x &amp; u_y\\&#10;    v_x &amp; v_y&#10;\end{pmatrix}  template TPT1  env TPENV1  fore 0  back 16777215  eqnno 5"/>
  <p:tag name="FILENAME" val="TP_tmp"/>
  <p:tag name="ORIGWIDTH" val="87"/>
  <p:tag name="PICTUREFILESIZE" val="86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 : \EEE^{n} \rightarrow \RRR^{m}  template TPT1  env TPENV1  fore 0  back 16777215  eqnno 1"/>
  <p:tag name="FILENAME" val="TP_tmp"/>
  <p:tag name="ORIGWIDTH" val="61"/>
  <p:tag name="PICTUREFILESIZE" val="35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T : \EEE^{n} \rightarrow \RRR^{m \times b}  template TPT1  env TPENV1  fore 0  back 16777215  eqnno 1"/>
  <p:tag name="FILENAME" val="TP_tmp"/>
  <p:tag name="ORIGWIDTH" val="72"/>
  <p:tag name="PICTUREFILESIZE" val="44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) =&#10;\begin{pmatrix}&#10;    u(x,y)\\&#10;    v(x,y)&#10;\end{pmatrix}  template TPT1  env TPENV1  fore 0  back 16777215  eqnno 4"/>
  <p:tag name="FILENAME" val="TP_tmp"/>
  <p:tag name="ORIGWIDTH" val="85"/>
  <p:tag name="PICTUREFILESIZE" val="1014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JJ(x,y) =&#10;\begin{pmatrix}&#10;    u_x &amp; u_y\\&#10;    v_x &amp; v_y&#10;\end{pmatrix}  template TPT1  env TPENV1  fore 0  back 16777215  eqnno 5"/>
  <p:tag name="FILENAME" val="TP_tmp"/>
  <p:tag name="ORIGWIDTH" val="87"/>
  <p:tag name="PICTUREFILESIZE" val="86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 : \EEE^{n} \rightarrow \RRR^{m}  template TPT1  env TPENV1  fore 0  back 16777215  eqnno 1"/>
  <p:tag name="FILENAME" val="TP_tmp"/>
  <p:tag name="ORIGWIDTH" val="61"/>
  <p:tag name="PICTUREFILESIZE" val="35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 : \EEE^{n+1} \rightarrow \RRR^{m}  template TPT1  env TPENV1  fore 0  back 16777215  eqnno 1"/>
  <p:tag name="FILENAME" val="TP_tmp"/>
  <p:tag name="ORIGWIDTH" val="71"/>
  <p:tag name="PICTUREFILESIZE" val="42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,t) =&#10;\begin{pmatrix}&#10;    u(x,y,t)\\&#10;    v(x,y,t)&#10;\end{pmatrix}  template TPT1  env TPENV1  fore 0  back 16777215  eqnno 4"/>
  <p:tag name="FILENAME" val="TP_tmp"/>
  <p:tag name="ORIGWIDTH" val="101"/>
  <p:tag name="PICTUREFILESIZE" val="116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: \EEE^n \rightarrow \RRR  template TPT1  env TPENV1  fore 0  back 16777215  eqnno 1"/>
  <p:tag name="FILENAME" val="TP_tmp"/>
  <p:tag name="ORIGWIDTH" val="52"/>
  <p:tag name="PICTUREFILESIZE" val="31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math}&#10;\let\equation\gather&#10;\let\endequation\endgather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\frac{d}{d\tau}\,\xx(\tau) = \vv(\xx(\tau))&#10;\end{equation}&#10;&#10;&#10;&#10;\end{document}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80"/>
  <p:tag name="PICTUREFILESIZE" val="67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math}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\text{with} \ \xx(0)=\xx_0&#10;\end{equation}&#10;&#10;&#10;&#10;\end{document}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65"/>
  <p:tag name="PICTUREFILESIZE" val="510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)  template TPT1  env TPENV1  fore 0  back 16777215  eqnno 1"/>
  <p:tag name="FILENAME" val="TP_tmp"/>
  <p:tag name="ORIGWIDTH" val="30"/>
  <p:tag name="PICTUREFILESIZE" val="296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) =&#10;\begin{pmatrix}&#10;u(x,y)\\&#10;v(x,y)&#10;\end{pmatrix}  template TPT1  env TPENV1  fore 0  back 16777215  eqnno 1"/>
  <p:tag name="FILENAME" val="TP_tmp"/>
  <p:tag name="ORIGWIDTH" val="85"/>
  <p:tag name="PICTUREFILESIZE" val="101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,t)  template TPT1  env TPENV1  fore 0  back 16777215  eqnno 1"/>
  <p:tag name="FILENAME" val="TP_tmp"/>
  <p:tag name="ORIGWIDTH" val="38"/>
  <p:tag name="PICTUREFILESIZE" val="34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math}&#10;\let\equation\gather&#10;\let\endequation\endgather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\frac{d}{d\tau}\,\xx(\tau) = \vv(\xx(\tau),t_0)&#10;\end{equation}&#10;&#10;&#10;&#10;\end{document}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2"/>
  <p:tag name="PICTUREFILESIZE" val="79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math}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\text{with} \ \xx(0)=\xx_0&#10;\end{equation}&#10;&#10;&#10;&#10;\end{document}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65"/>
  <p:tag name="PICTUREFILESIZE" val="51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math}&#10;\let\equation\gather&#10;\let\endequation\endgather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\frac{d}{dt}\,\xx(t) = \vv(\xx(t),t)&#10;\end{equation}&#10;&#10;&#10;&#10;\end{document}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82"/>
  <p:tag name="PICTUREFILESIZE" val="685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math}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\text{with} \ \xx(t_0)=\xx_0&#10;\end{equation}&#10;&#10;&#10;&#10;\end{document}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68"/>
  <p:tag name="PICTUREFILESIZE" val="514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sss(x,y,t) =&#10;\begin{pmatrix}&#10;u(x,y,t)\\&#10;v(x,y,t)\\&#10;0&#10;\end{pmatrix}  template TPT1  env TPENV1  fore 0  back 16777215  eqnno 1"/>
  <p:tag name="FILENAME" val="TP_tmp"/>
  <p:tag name="ORIGWIDTH" val="101"/>
  <p:tag name="PICTUREFILESIZE" val="132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 : \EEE^{n} \rightarrow \RRR^{m}  template TPT1  env TPENV1  fore 0  back 16777215  eqnno 1"/>
  <p:tag name="FILENAME" val="TP_tmp"/>
  <p:tag name="ORIGWIDTH" val="61"/>
  <p:tag name="PICTUREFILESIZE" val="35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p(x,y,t) =&#10;\begin{pmatrix}&#10;u(x,y,t)\\&#10;v(x,y,t)\\&#10;1&#10;\end{pmatrix}  template TPT1  env TPENV1  fore 0  back 16777215  eqnno 1"/>
  <p:tag name="FILENAME" val="TP_tmp"/>
  <p:tag name="ORIGWIDTH" val="102"/>
  <p:tag name="PICTUREFILESIZE" val="131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,z) =&#10;\begin{pmatrix}&#10;u(x,y,z)\\&#10;v(x,y,z)\\&#10;w(x,y,z)&#10;\end{pmatrix}  template TPT1  env TPENV1  fore 0  back 16777215  eqnno 1"/>
  <p:tag name="FILENAME" val="TP_tmp"/>
  <p:tag name="ORIGWIDTH" val="108"/>
  <p:tag name="PICTUREFILESIZE" val="1597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sss(x,y,z,t) =&#10;\begin{pmatrix}&#10;u(x,y,z,t)\\&#10;v(x,y,z,t)\\&#10;w(x,y,z,t)\\&#10;0&#10;\end{pmatrix}  template TPT1  env TPENV1  fore 0  back 16777215  eqnno 1"/>
  <p:tag name="FILENAME" val="TP_tmp"/>
  <p:tag name="ORIGWIDTH" val="121"/>
  <p:tag name="PICTUREFILESIZE" val="2056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p(x,y,z,t) =&#10;\begin{pmatrix}&#10;u(x,y,z,t)\\&#10;v(x,y,z,t)\\&#10;w(x,y,z,t)\\&#10;1&#10;\end{pmatrix}  template TPT1  env TPENV1  fore 0  back 16777215  eqnno 1"/>
  <p:tag name="FILENAME" val="TP_tmp"/>
  <p:tag name="ORIGWIDTH" val="123"/>
  <p:tag name="PICTUREFILESIZE" val="206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x,y) =&#10;\begin{pmatrix}&#10;u(x,y)\\&#10;v(x,y)&#10;\end{pmatrix}  template TPT1  env TPENV1  fore 0  back 16777215  eqnno 1"/>
  <p:tag name="FILENAME" val="TP_tmp"/>
  <p:tag name="ORIGWIDTH" val="85"/>
  <p:tag name="PICTUREFILESIZE" val="1014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sss(x,y,t) =&#10;\begin{pmatrix}&#10;u(x,y,t)\\&#10;v(x,y,t)\\&#10;0&#10;\end{pmatrix}  template TPT1  env TPENV1  fore 0  back 16777215  eqnno 1"/>
  <p:tag name="FILENAME" val="TP_tmp"/>
  <p:tag name="ORIGWIDTH" val="101"/>
  <p:tag name="PICTUREFILESIZE" val="1326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pp(x,y,t) =&#10;\begin{pmatrix}&#10;u(x,y,t)\\&#10;v(x,y,t)\\&#10;1&#10;\end{pmatrix}  template TPT1  env TPENV1  fore 0  back 16777215  eqnno 1"/>
  <p:tag name="FILENAME" val="TP_tmp"/>
  <p:tag name="ORIGWIDTH" val="102"/>
  <p:tag name="PICTUREFILESIZE" val="1319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_d = \frac{\vv}{\|\vv\|}  template Kay111  env TPENV2  fore 0  back 16777215  eqnno 1"/>
  <p:tag name="FILENAME" val="TP_tmp"/>
  <p:tag name="ORIGWIDTH" val="38"/>
  <p:tag name="PICTUREFILESIZE" val="55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x^2 - y^3 = 0  template Kay111  env TPENV2  fore 0  back 16777215  eqnno 1"/>
  <p:tag name="FILENAME" val="TP_tmp"/>
  <p:tag name="ORIGWIDTH" val="46"/>
  <p:tag name="PICTUREFILESIZE" val="31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T : \EEE^{n} \rightarrow \RRR^{m \times b}  template TPT1  env TPENV1  fore 0  back 16777215  eqnno 1"/>
  <p:tag name="FILENAME" val="TP_tmp"/>
  <p:tag name="ORIGWIDTH" val="72"/>
  <p:tag name="PICTUREFILESIZE" val="44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(\xx)  template TPT1  env TPENV1  fore 0  back 16777215  eqnno 2"/>
  <p:tag name="FILENAME" val="TP_tmp"/>
  <p:tag name="ORIGWIDTH" val="18"/>
  <p:tag name="PICTUREFILESIZE" val="234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ext{with} \ \xx \in \EEE^n  template TPT1  env TPENV1  fore 0  back 16777215  eqnno 2"/>
  <p:tag name="FILENAME" val="TP_tmp"/>
  <p:tag name="ORIGWIDTH" val="55"/>
  <p:tag name="PICTUREFILESIZE" val="404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v(\xx) =&#10;\begin{pmatrix}&#10;    c_1(\xx)\\&#10;    \vdots\\&#10;    c_m(\xx)&#10;\end{pmatrix}  template TPT1  env TPENV1  fore 0  back 16777215  eqnno 3"/>
  <p:tag name="FILENAME" val="TP_tmp"/>
  <p:tag name="ORIGWIDTH" val="75"/>
  <p:tag name="PICTUREFILESIZE" val="107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T(\xx) =&#10;\begin{pmatrix}&#10;    c_{11}(\xx) &amp; \dots &amp; c_{1b}(\xx)\\&#10;    \vdots &amp; &amp; \vdots\\&#10;    c_{m1}(\xx) &amp; \dots &amp; c_{mb}(\xx)\\&#10;\end{pmatrix}  template TPT1  env TPENV1  fore 0  back 16777215  eqnno 3"/>
  <p:tag name="FILENAME" val="TP_tmp"/>
  <p:tag name="ORIGWIDTH" val="142"/>
  <p:tag name="PICTUREFILESIZE" val="16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text{with} \ \xx \in \EEE^n  template TPT1  env TPENV1  fore 0  back 16777215  eqnno 2"/>
  <p:tag name="FILENAME" val="TP_tmp"/>
  <p:tag name="ORIGWIDTH" val="55"/>
  <p:tag name="PICTUREFILESIZE" val="4045"/>
</p:tagLst>
</file>

<file path=ppt/theme/theme1.xml><?xml version="1.0" encoding="utf-8"?>
<a:theme xmlns:a="http://schemas.openxmlformats.org/drawingml/2006/main" name="LectureTemplate">
  <a:themeElements>
    <a:clrScheme name="Tutorial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Tuto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Tutorial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torial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torial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0</TotalTime>
  <Words>3169</Words>
  <Application>Microsoft Office PowerPoint</Application>
  <PresentationFormat>On-screen Show (4:3)</PresentationFormat>
  <Paragraphs>590</Paragraphs>
  <Slides>101</Slides>
  <Notes>28</Notes>
  <HiddenSlides>9</HiddenSlides>
  <MMClips>11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Calibri</vt:lpstr>
      <vt:lpstr>Symbol</vt:lpstr>
      <vt:lpstr>Wingdings</vt:lpstr>
      <vt:lpstr>Tahoma</vt:lpstr>
      <vt:lpstr>Times New Roman</vt:lpstr>
      <vt:lpstr>Verdana</vt:lpstr>
      <vt:lpstr>Comic Sans MS</vt:lpstr>
      <vt:lpstr>LectureTemplate</vt:lpstr>
      <vt:lpstr>Microsoft Word Picture</vt:lpstr>
      <vt:lpstr>Equation</vt:lpstr>
      <vt:lpstr>Flow Visualization</vt:lpstr>
      <vt:lpstr>Flow Visualization: Problems and Concepts</vt:lpstr>
      <vt:lpstr>PowerPoint Presentation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Visualization: Problems and Concepts</vt:lpstr>
      <vt:lpstr>Flow Visualization</vt:lpstr>
      <vt:lpstr>Flow Visualization: Problems and Concepts</vt:lpstr>
      <vt:lpstr>Flow Visualization: Visualization Methods</vt:lpstr>
      <vt:lpstr>Flow Visualization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Visualization: Elementary Methods</vt:lpstr>
      <vt:lpstr>Flow Visualization</vt:lpstr>
      <vt:lpstr>Flow Visualization: Characteristic Curves</vt:lpstr>
      <vt:lpstr>Flow Visualization: Characteristic Curves</vt:lpstr>
      <vt:lpstr>Flow Visualization: Characteristic Curves</vt:lpstr>
      <vt:lpstr>PowerPoint Presentation</vt:lpstr>
      <vt:lpstr>PowerPoint Presentation</vt:lpstr>
      <vt:lpstr>Flow Visualization: Characteristic Curves</vt:lpstr>
      <vt:lpstr>Flow Visualization: Characteristic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Visualization: Characteristic Curves</vt:lpstr>
      <vt:lpstr>Flow Visualization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Ingredients and Concepts for a Stream Line Integrator</vt:lpstr>
      <vt:lpstr>Flow Visualization: Geometry-Based Methods</vt:lpstr>
      <vt:lpstr>Placement Methods for Stream Lines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PowerPoint Presentation</vt:lpstr>
      <vt:lpstr>PowerPoint Presentation</vt:lpstr>
      <vt:lpstr>PowerPoint Presentation</vt:lpstr>
      <vt:lpstr>Intersection-Free Placement of Field Lines</vt:lpstr>
      <vt:lpstr>Intersection-Free Placement of Field Lines</vt:lpstr>
      <vt:lpstr>Intersection-Free Placement of Field Lines</vt:lpstr>
      <vt:lpstr>Flow behind a cylinder</vt:lpstr>
      <vt:lpstr>Double Gyre</vt:lpstr>
      <vt:lpstr>Heated cylinder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  <vt:lpstr>Flow Visualization: Geometry-Based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Visualization I</dc:title>
  <dc:creator/>
  <cp:lastModifiedBy/>
  <cp:revision>1</cp:revision>
  <dcterms:created xsi:type="dcterms:W3CDTF">2012-01-12T09:11:30Z</dcterms:created>
  <dcterms:modified xsi:type="dcterms:W3CDTF">2017-09-18T08:02:25Z</dcterms:modified>
</cp:coreProperties>
</file>